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1320" r:id="rId3"/>
    <p:sldId id="1323" r:id="rId4"/>
    <p:sldId id="1324" r:id="rId5"/>
    <p:sldId id="268" r:id="rId6"/>
    <p:sldId id="1325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90EE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59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E5122-5519-4544-A14C-621F25F2BB60}" type="datetimeFigureOut">
              <a:rPr lang="th-TH" smtClean="0"/>
              <a:t>26/04/65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94F7A-7B6A-48B4-B6B2-02FC9C226EB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18008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A85DAF53-8371-42D0-8AB9-EAD4175D00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2843" y="1581328"/>
            <a:ext cx="8161867" cy="2498966"/>
          </a:xfrm>
        </p:spPr>
        <p:txBody>
          <a:bodyPr anchor="ctr">
            <a:noAutofit/>
          </a:bodyPr>
          <a:lstStyle>
            <a:lvl1pPr algn="ctr">
              <a:defRPr sz="7200" b="1">
                <a:latin typeface="Browallia New" panose="020B0604020202020204" pitchFamily="34" charset="-34"/>
                <a:cs typeface="Browallia New" panose="020B0604020202020204" pitchFamily="34" charset="-34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49306"/>
            <a:ext cx="7481710" cy="1356850"/>
          </a:xfrm>
        </p:spPr>
        <p:txBody>
          <a:bodyPr anchor="ctr">
            <a:normAutofit/>
          </a:bodyPr>
          <a:lstStyle>
            <a:lvl1pPr marL="0" indent="0" algn="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A9EA-9AF9-46D8-8919-EEB3789FFC1B}" type="datetime1">
              <a:rPr lang="th-TH" smtClean="0"/>
              <a:t>26/04/65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63392" y="5936897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89960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6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8917" y="6492874"/>
            <a:ext cx="2057400" cy="365125"/>
          </a:xfrm>
        </p:spPr>
        <p:txBody>
          <a:bodyPr/>
          <a:lstStyle/>
          <a:p>
            <a:fld id="{074499BF-0F07-40C3-9F99-EE56E5FA7B5B}" type="datetime1">
              <a:rPr lang="th-TH" smtClean="0"/>
              <a:t>26/04/65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6317" y="6492873"/>
            <a:ext cx="3086100" cy="365125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95555" y="5903417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2356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>
            <a:normAutofit/>
          </a:bodyPr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0206" y="6486173"/>
            <a:ext cx="2057400" cy="365125"/>
          </a:xfrm>
        </p:spPr>
        <p:txBody>
          <a:bodyPr/>
          <a:lstStyle/>
          <a:p>
            <a:fld id="{D97DFEF6-74E3-4003-B142-F6B2C46DE64C}" type="datetime1">
              <a:rPr lang="th-TH" smtClean="0"/>
              <a:t>26/04/65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7606" y="6486172"/>
            <a:ext cx="3086100" cy="365125"/>
          </a:xfrm>
        </p:spPr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5639" y="5904795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65256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6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4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1550" y="6492874"/>
            <a:ext cx="2057400" cy="365125"/>
          </a:xfrm>
        </p:spPr>
        <p:txBody>
          <a:bodyPr/>
          <a:lstStyle/>
          <a:p>
            <a:fld id="{D0D58C8F-3B2D-42A7-8EB0-1E27858213DB}" type="datetime1">
              <a:rPr lang="th-TH" smtClean="0"/>
              <a:t>26/04/65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2" y="6492873"/>
            <a:ext cx="3086100" cy="365125"/>
          </a:xfrm>
        </p:spPr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98217" y="5901532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2148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E3309B91-E43E-42FD-8FE8-84552A38FA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521" y="1600203"/>
            <a:ext cx="5849007" cy="2852737"/>
          </a:xfrm>
        </p:spPr>
        <p:txBody>
          <a:bodyPr anchor="ctr">
            <a:normAutofit/>
          </a:bodyPr>
          <a:lstStyle>
            <a:lvl1pPr>
              <a:defRPr sz="6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94F3B-76BB-453E-939E-E9CA164DD981}" type="datetime1">
              <a:rPr lang="th-TH" smtClean="0"/>
              <a:t>26/04/65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9506" y="5926138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37546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6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2472" y="6492873"/>
            <a:ext cx="2057400" cy="365125"/>
          </a:xfrm>
        </p:spPr>
        <p:txBody>
          <a:bodyPr/>
          <a:lstStyle/>
          <a:p>
            <a:fld id="{8E92BB21-AB3D-4D42-8292-A72E9870959B}" type="datetime1">
              <a:rPr lang="th-TH" smtClean="0"/>
              <a:t>26/04/65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86100" y="6492873"/>
            <a:ext cx="3086100" cy="365125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6927" y="5901532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8503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>
            <a:normAutofit/>
          </a:bodyPr>
          <a:lstStyle>
            <a:lvl1pPr>
              <a:defRPr sz="6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57628" y="6474883"/>
            <a:ext cx="2057400" cy="365125"/>
          </a:xfrm>
        </p:spPr>
        <p:txBody>
          <a:bodyPr/>
          <a:lstStyle/>
          <a:p>
            <a:fld id="{EEAA4ED8-2978-4389-AD49-519C846888F2}" type="datetime1">
              <a:rPr lang="th-TH" smtClean="0"/>
              <a:t>26/04/65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15028" y="6468181"/>
            <a:ext cx="3086100" cy="365125"/>
          </a:xfrm>
        </p:spPr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84265" y="5903412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2551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120715C2-0A12-4F99-B747-AC2F4EB002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306" y="2240587"/>
            <a:ext cx="7886700" cy="2288281"/>
          </a:xfrm>
        </p:spPr>
        <p:txBody>
          <a:bodyPr>
            <a:noAutofit/>
          </a:bodyPr>
          <a:lstStyle>
            <a:lvl1pPr algn="ctr">
              <a:defRPr sz="72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80206" y="6492874"/>
            <a:ext cx="2057400" cy="365125"/>
          </a:xfrm>
        </p:spPr>
        <p:txBody>
          <a:bodyPr/>
          <a:lstStyle/>
          <a:p>
            <a:fld id="{C41BB2F0-A056-40F9-8F73-12B7500E814E}" type="datetime1">
              <a:rPr lang="th-TH" smtClean="0"/>
              <a:t>26/04/65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7606" y="6492873"/>
            <a:ext cx="3086100" cy="365125"/>
          </a:xfrm>
        </p:spPr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71162" y="5862876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5714774-D935-4276-AFFE-0BB7FD990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57093" y="4607718"/>
            <a:ext cx="5247126" cy="10598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9687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68917" y="6492875"/>
            <a:ext cx="2057400" cy="365125"/>
          </a:xfrm>
        </p:spPr>
        <p:txBody>
          <a:bodyPr/>
          <a:lstStyle/>
          <a:p>
            <a:fld id="{49F17A6E-7095-4779-9E2F-69F91F2BB42A}" type="datetime1">
              <a:rPr lang="th-TH" smtClean="0"/>
              <a:t>26/04/65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6317" y="6497462"/>
            <a:ext cx="3086100" cy="365125"/>
          </a:xfrm>
        </p:spPr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75639" y="5904796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4015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75730" y="6492875"/>
            <a:ext cx="2057400" cy="365125"/>
          </a:xfrm>
        </p:spPr>
        <p:txBody>
          <a:bodyPr/>
          <a:lstStyle/>
          <a:p>
            <a:fld id="{0F7CD9D1-6605-47C8-B6D9-9B4B9B1ED442}" type="datetime1">
              <a:rPr lang="th-TH" smtClean="0"/>
              <a:t>26/04/65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3130" y="6484938"/>
            <a:ext cx="3086100" cy="365125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75639" y="5873575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63023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>
            <a:normAutofit/>
          </a:bodyPr>
          <a:lstStyle>
            <a:lvl1pPr marL="0" indent="0">
              <a:buNone/>
              <a:defRPr sz="4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75730" y="6492875"/>
            <a:ext cx="2057400" cy="365125"/>
          </a:xfrm>
        </p:spPr>
        <p:txBody>
          <a:bodyPr/>
          <a:lstStyle/>
          <a:p>
            <a:fld id="{4FED94BA-D4BB-47A4-ADFC-8C829A761E73}" type="datetime1">
              <a:rPr lang="th-TH" smtClean="0"/>
              <a:t>26/04/65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3130" y="6484938"/>
            <a:ext cx="3086100" cy="365125"/>
          </a:xfrm>
        </p:spPr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6928" y="5868988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02059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FC31A-D260-4132-9115-34AC43BF8A16}" type="datetime1">
              <a:rPr lang="th-TH" smtClean="0"/>
              <a:t>26/04/65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4182A-C037-4E70-9903-CD2DF752C05C}" type="slidenum">
              <a:rPr lang="th-TH" smtClean="0"/>
              <a:t>‹#›</a:t>
            </a:fld>
            <a:endParaRPr lang="th-TH"/>
          </a:p>
        </p:txBody>
      </p:sp>
      <p:pic>
        <p:nvPicPr>
          <p:cNvPr id="28" name="Picture 27" descr="Background pattern&#10;&#10;Description automatically generated">
            <a:extLst>
              <a:ext uri="{FF2B5EF4-FFF2-40B4-BE49-F238E27FC236}">
                <a16:creationId xmlns:a16="http://schemas.microsoft.com/office/drawing/2014/main" id="{512BD94B-AA5B-4416-9955-6C58AA5B5AC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6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mp"/><Relationship Id="rId4" Type="http://schemas.openxmlformats.org/officeDocument/2006/relationships/image" Target="../media/image7.tm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23843-1DEA-466D-9A9F-365A05F47C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506" y="1581328"/>
            <a:ext cx="8795285" cy="2498966"/>
          </a:xfrm>
        </p:spPr>
        <p:txBody>
          <a:bodyPr/>
          <a:lstStyle/>
          <a:p>
            <a:r>
              <a:rPr lang="en-US" dirty="0"/>
              <a:t>Sharing the sample of Thailand’s Risk Assessment</a:t>
            </a:r>
            <a:endParaRPr lang="th-T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0A1927-AE41-492E-BC12-2427F8B84F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Jessada Thanakitjaroenkul</a:t>
            </a:r>
          </a:p>
          <a:p>
            <a:r>
              <a:rPr lang="en-US" dirty="0"/>
              <a:t>Division of Disease Control in Emergency Situations</a:t>
            </a:r>
            <a:endParaRPr lang="th-T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A6B0E-1AF3-4788-839E-6BCFC41C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4182A-C037-4E70-9903-CD2DF752C05C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0266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5F3BB-9443-4865-AA8A-F7C17A77D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9349" y="321619"/>
            <a:ext cx="3972137" cy="90457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Risk Assessment</a:t>
            </a:r>
            <a:endParaRPr lang="th-T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023940-DB78-45CB-8E8C-90627CB9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4182A-C037-4E70-9903-CD2DF752C05C}" type="slidenum">
              <a:rPr lang="th-TH" smtClean="0"/>
              <a:t>2</a:t>
            </a:fld>
            <a:endParaRPr lang="th-TH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E3C3D576-2BBE-4FDA-8455-2689CCA58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96" y="1887421"/>
            <a:ext cx="3528172" cy="168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83741B-4311-4379-8C2C-F1CD51C7C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986" y="4777805"/>
            <a:ext cx="3838722" cy="1393737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9425C74C-CCD7-4C3B-96D3-DA30CF5FCBF5}"/>
              </a:ext>
            </a:extLst>
          </p:cNvPr>
          <p:cNvSpPr/>
          <p:nvPr/>
        </p:nvSpPr>
        <p:spPr>
          <a:xfrm>
            <a:off x="2460268" y="3723116"/>
            <a:ext cx="518160" cy="7233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CCBBE3-EE42-4451-8F97-327EBE6CCE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140" y="1887421"/>
            <a:ext cx="2177255" cy="30831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CFF32F-08D4-4B83-950C-E1EC4DF5A0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61" y="4226331"/>
            <a:ext cx="2524192" cy="1636900"/>
          </a:xfrm>
          <a:prstGeom prst="rect">
            <a:avLst/>
          </a:prstGeom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7D07D3C1-4985-4819-995B-CF058414F75E}"/>
              </a:ext>
            </a:extLst>
          </p:cNvPr>
          <p:cNvSpPr/>
          <p:nvPr/>
        </p:nvSpPr>
        <p:spPr>
          <a:xfrm rot="3213172">
            <a:off x="4045201" y="1223507"/>
            <a:ext cx="518160" cy="7233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540456EF-B060-48CD-AAA3-879EEB1C10B9}"/>
              </a:ext>
            </a:extLst>
          </p:cNvPr>
          <p:cNvSpPr/>
          <p:nvPr/>
        </p:nvSpPr>
        <p:spPr>
          <a:xfrm rot="18238991">
            <a:off x="5550340" y="1218814"/>
            <a:ext cx="518160" cy="7233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95B843-C54A-4472-97CF-09FB496A3B02}"/>
              </a:ext>
            </a:extLst>
          </p:cNvPr>
          <p:cNvSpPr txBox="1"/>
          <p:nvPr/>
        </p:nvSpPr>
        <p:spPr>
          <a:xfrm>
            <a:off x="288238" y="4508839"/>
            <a:ext cx="486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Threats and Hazards Identification and Risk Assessment (THIRA)</a:t>
            </a:r>
            <a:endParaRPr lang="th-TH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B89F34-0F8F-4D75-826A-AF54F9AD4948}"/>
              </a:ext>
            </a:extLst>
          </p:cNvPr>
          <p:cNvSpPr txBox="1"/>
          <p:nvPr/>
        </p:nvSpPr>
        <p:spPr>
          <a:xfrm>
            <a:off x="2436783" y="1282607"/>
            <a:ext cx="1958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To prioritize risk of potential hazards</a:t>
            </a:r>
            <a:endParaRPr lang="th-TH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87CAEE-73AD-4124-A49B-B2520C4D061A}"/>
              </a:ext>
            </a:extLst>
          </p:cNvPr>
          <p:cNvSpPr txBox="1"/>
          <p:nvPr/>
        </p:nvSpPr>
        <p:spPr>
          <a:xfrm>
            <a:off x="6066762" y="1264493"/>
            <a:ext cx="2521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To classified risk of events occurred and take actions immediately</a:t>
            </a:r>
            <a:endParaRPr lang="th-TH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D17ABA-07A2-4863-9956-27F50EAC9131}"/>
              </a:ext>
            </a:extLst>
          </p:cNvPr>
          <p:cNvSpPr txBox="1"/>
          <p:nvPr/>
        </p:nvSpPr>
        <p:spPr>
          <a:xfrm>
            <a:off x="2786967" y="3673826"/>
            <a:ext cx="2524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To establish capability targets and develop contingency plans</a:t>
            </a:r>
            <a:endParaRPr lang="th-TH" b="1" dirty="0"/>
          </a:p>
        </p:txBody>
      </p:sp>
    </p:spTree>
    <p:extLst>
      <p:ext uri="{BB962C8B-B14F-4D97-AF65-F5344CB8AC3E}">
        <p14:creationId xmlns:p14="http://schemas.microsoft.com/office/powerpoint/2010/main" val="3709640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F1332-8171-4103-9A45-AF357DF81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Rapid Risk Assessment (RRA)</a:t>
            </a:r>
            <a:endParaRPr lang="th-T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82C2C-D63C-4F3B-9C97-742186197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2721"/>
            <a:ext cx="7886700" cy="235711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When?</a:t>
            </a:r>
          </a:p>
          <a:p>
            <a:pPr lvl="1"/>
            <a:r>
              <a:rPr lang="en-US" dirty="0"/>
              <a:t>All events/incidents met DCIR criteria by SATs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i="1" dirty="0">
                <a:sym typeface="Wingdings" panose="05000000000000000000" pitchFamily="2" charset="2"/>
              </a:rPr>
              <a:t>spot report</a:t>
            </a:r>
            <a:endParaRPr lang="en-US" i="1" dirty="0"/>
          </a:p>
          <a:p>
            <a:pPr lvl="1"/>
            <a:r>
              <a:rPr lang="en-US" dirty="0"/>
              <a:t>Weekly RRA by DDC’s SAT and SMEs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i="1" dirty="0">
                <a:sym typeface="Wingdings" panose="05000000000000000000" pitchFamily="2" charset="2"/>
              </a:rPr>
              <a:t>executive report and meeting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E64A1-D7C8-4BA4-A76E-C4D56254F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2137" y="5939605"/>
            <a:ext cx="2057400" cy="365125"/>
          </a:xfrm>
        </p:spPr>
        <p:txBody>
          <a:bodyPr/>
          <a:lstStyle/>
          <a:p>
            <a:fld id="{3164182A-C037-4E70-9903-CD2DF752C05C}" type="slidenum">
              <a:rPr lang="th-TH" smtClean="0"/>
              <a:t>3</a:t>
            </a:fld>
            <a:endParaRPr lang="th-TH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84253F-B54D-4EB6-9887-1CBF60D3C487}"/>
              </a:ext>
            </a:extLst>
          </p:cNvPr>
          <p:cNvSpPr/>
          <p:nvPr/>
        </p:nvSpPr>
        <p:spPr>
          <a:xfrm>
            <a:off x="207408" y="3905966"/>
            <a:ext cx="1580752" cy="63579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</a:rPr>
              <a:t>Information (formal &amp; informal)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952685-CAB5-468A-B326-8B7FEF2C74B2}"/>
              </a:ext>
            </a:extLst>
          </p:cNvPr>
          <p:cNvSpPr/>
          <p:nvPr/>
        </p:nvSpPr>
        <p:spPr>
          <a:xfrm>
            <a:off x="2286000" y="3911839"/>
            <a:ext cx="1656080" cy="63698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Situation Awareness Team (SAT)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A375A6D-5304-44E1-B7AB-21C614CCCF22}"/>
              </a:ext>
            </a:extLst>
          </p:cNvPr>
          <p:cNvCxnSpPr>
            <a:cxnSpLocks/>
          </p:cNvCxnSpPr>
          <p:nvPr/>
        </p:nvCxnSpPr>
        <p:spPr>
          <a:xfrm>
            <a:off x="1788160" y="4201956"/>
            <a:ext cx="497840" cy="21907"/>
          </a:xfrm>
          <a:prstGeom prst="straightConnector1">
            <a:avLst/>
          </a:prstGeom>
          <a:ln w="635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iamond 8">
            <a:extLst>
              <a:ext uri="{FF2B5EF4-FFF2-40B4-BE49-F238E27FC236}">
                <a16:creationId xmlns:a16="http://schemas.microsoft.com/office/drawing/2014/main" id="{D86E9672-2B23-4E6B-B3A9-4E151ECB5BBC}"/>
              </a:ext>
            </a:extLst>
          </p:cNvPr>
          <p:cNvSpPr/>
          <p:nvPr/>
        </p:nvSpPr>
        <p:spPr>
          <a:xfrm>
            <a:off x="4399280" y="3876915"/>
            <a:ext cx="1316911" cy="650081"/>
          </a:xfrm>
          <a:prstGeom prst="diamond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50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Verify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F69021-7CA4-4A5A-9370-300447CCF886}"/>
              </a:ext>
            </a:extLst>
          </p:cNvPr>
          <p:cNvSpPr/>
          <p:nvPr/>
        </p:nvSpPr>
        <p:spPr>
          <a:xfrm>
            <a:off x="6174423" y="4006097"/>
            <a:ext cx="642937" cy="3917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DCIRs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BED48C0-A987-4CC9-8624-101DABDED2B7}"/>
              </a:ext>
            </a:extLst>
          </p:cNvPr>
          <p:cNvCxnSpPr>
            <a:cxnSpLocks/>
          </p:cNvCxnSpPr>
          <p:nvPr/>
        </p:nvCxnSpPr>
        <p:spPr>
          <a:xfrm>
            <a:off x="3903504" y="4192073"/>
            <a:ext cx="497840" cy="21907"/>
          </a:xfrm>
          <a:prstGeom prst="straightConnector1">
            <a:avLst/>
          </a:prstGeom>
          <a:ln w="635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70BC43B-A553-4FCD-A033-45A94F520911}"/>
              </a:ext>
            </a:extLst>
          </p:cNvPr>
          <p:cNvCxnSpPr>
            <a:cxnSpLocks/>
          </p:cNvCxnSpPr>
          <p:nvPr/>
        </p:nvCxnSpPr>
        <p:spPr>
          <a:xfrm>
            <a:off x="5676583" y="4201956"/>
            <a:ext cx="497840" cy="21907"/>
          </a:xfrm>
          <a:prstGeom prst="straightConnector1">
            <a:avLst/>
          </a:prstGeom>
          <a:ln w="635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3EAC28A-FFE9-472C-A35B-0B298D4A6FC4}"/>
              </a:ext>
            </a:extLst>
          </p:cNvPr>
          <p:cNvCxnSpPr>
            <a:cxnSpLocks/>
          </p:cNvCxnSpPr>
          <p:nvPr/>
        </p:nvCxnSpPr>
        <p:spPr>
          <a:xfrm>
            <a:off x="6817360" y="4192073"/>
            <a:ext cx="497840" cy="21907"/>
          </a:xfrm>
          <a:prstGeom prst="straightConnector1">
            <a:avLst/>
          </a:prstGeom>
          <a:ln w="635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E50B0A0-25F1-4D4F-9911-8B72DFD87E41}"/>
              </a:ext>
            </a:extLst>
          </p:cNvPr>
          <p:cNvSpPr/>
          <p:nvPr/>
        </p:nvSpPr>
        <p:spPr>
          <a:xfrm>
            <a:off x="7294087" y="3799840"/>
            <a:ext cx="1695450" cy="86098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Conduct RRA </a:t>
            </a:r>
          </a:p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and notify senior leader within </a:t>
            </a:r>
          </a:p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30 mins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55C4702-BF82-487F-B9A5-9C23BE27C852}"/>
              </a:ext>
            </a:extLst>
          </p:cNvPr>
          <p:cNvSpPr/>
          <p:nvPr/>
        </p:nvSpPr>
        <p:spPr>
          <a:xfrm>
            <a:off x="4485917" y="4884340"/>
            <a:ext cx="1230271" cy="30408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Verify Criteria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1750192-B79A-48AE-B116-F97AFBB9277A}"/>
              </a:ext>
            </a:extLst>
          </p:cNvPr>
          <p:cNvCxnSpPr>
            <a:cxnSpLocks/>
          </p:cNvCxnSpPr>
          <p:nvPr/>
        </p:nvCxnSpPr>
        <p:spPr>
          <a:xfrm>
            <a:off x="5057735" y="4486435"/>
            <a:ext cx="0" cy="397905"/>
          </a:xfrm>
          <a:prstGeom prst="straightConnector1">
            <a:avLst/>
          </a:prstGeom>
          <a:ln w="635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2A412101-15A0-48E1-8557-B6A3CDD1D2CF}"/>
              </a:ext>
            </a:extLst>
          </p:cNvPr>
          <p:cNvSpPr/>
          <p:nvPr/>
        </p:nvSpPr>
        <p:spPr>
          <a:xfrm>
            <a:off x="6329689" y="5064800"/>
            <a:ext cx="2185661" cy="22697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Monitor Event Situation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A3C2D1D-95A5-486F-AEA7-ED2DCEF85658}"/>
              </a:ext>
            </a:extLst>
          </p:cNvPr>
          <p:cNvCxnSpPr>
            <a:cxnSpLocks/>
          </p:cNvCxnSpPr>
          <p:nvPr/>
        </p:nvCxnSpPr>
        <p:spPr>
          <a:xfrm>
            <a:off x="8141812" y="4660821"/>
            <a:ext cx="0" cy="397905"/>
          </a:xfrm>
          <a:prstGeom prst="straightConnector1">
            <a:avLst/>
          </a:prstGeom>
          <a:ln w="635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B882FC1-E820-4D67-BCDA-D5468E0B6A53}"/>
              </a:ext>
            </a:extLst>
          </p:cNvPr>
          <p:cNvCxnSpPr>
            <a:cxnSpLocks/>
          </p:cNvCxnSpPr>
          <p:nvPr/>
        </p:nvCxnSpPr>
        <p:spPr>
          <a:xfrm>
            <a:off x="5774018" y="5053546"/>
            <a:ext cx="497840" cy="21907"/>
          </a:xfrm>
          <a:prstGeom prst="straightConnector1">
            <a:avLst/>
          </a:prstGeom>
          <a:ln w="635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1ACC28A7-42F2-4824-A24A-60D81E4DB243}"/>
              </a:ext>
            </a:extLst>
          </p:cNvPr>
          <p:cNvSpPr/>
          <p:nvPr/>
        </p:nvSpPr>
        <p:spPr>
          <a:xfrm>
            <a:off x="7011905" y="5620566"/>
            <a:ext cx="1417003" cy="5165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Propose for EOC Activation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BF73D53-EA6C-4F9F-B26F-52878AF2DF36}"/>
              </a:ext>
            </a:extLst>
          </p:cNvPr>
          <p:cNvSpPr/>
          <p:nvPr/>
        </p:nvSpPr>
        <p:spPr>
          <a:xfrm>
            <a:off x="2590800" y="5545771"/>
            <a:ext cx="2062480" cy="694896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sz="788" b="1" dirty="0">
              <a:solidFill>
                <a:schemeClr val="bg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algn="ctr">
              <a:defRPr/>
            </a:pPr>
            <a:r>
              <a:rPr lang="en-US" sz="1500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Daily report to senior leaders and SMEs</a:t>
            </a:r>
            <a:endParaRPr lang="en-US" sz="1350" b="1" dirty="0">
              <a:solidFill>
                <a:schemeClr val="bg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algn="ctr">
              <a:defRPr/>
            </a:pPr>
            <a:endParaRPr lang="en-US" sz="1500" b="1" dirty="0">
              <a:solidFill>
                <a:schemeClr val="bg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A5CA17-29F4-40AD-9735-BE6E64D2A457}"/>
              </a:ext>
            </a:extLst>
          </p:cNvPr>
          <p:cNvSpPr/>
          <p:nvPr/>
        </p:nvSpPr>
        <p:spPr>
          <a:xfrm>
            <a:off x="4847825" y="5537671"/>
            <a:ext cx="1969535" cy="76055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b="1" dirty="0">
              <a:solidFill>
                <a:schemeClr val="bg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algn="ctr">
              <a:defRPr/>
            </a:pPr>
            <a:r>
              <a:rPr lang="en-US" sz="1350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Weekly RRA and executive report to senior leaders</a:t>
            </a:r>
            <a:endParaRPr lang="th-TH" sz="1350" b="1" dirty="0">
              <a:solidFill>
                <a:schemeClr val="bg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algn="ctr">
              <a:defRPr/>
            </a:pPr>
            <a:endParaRPr lang="en-US" sz="1500" b="1" dirty="0">
              <a:solidFill>
                <a:schemeClr val="bg1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70FFFF5-D2F3-4A4D-8328-85B789E201D4}"/>
              </a:ext>
            </a:extLst>
          </p:cNvPr>
          <p:cNvSpPr/>
          <p:nvPr/>
        </p:nvSpPr>
        <p:spPr>
          <a:xfrm>
            <a:off x="715092" y="5501283"/>
            <a:ext cx="1681163" cy="63579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b="1" dirty="0">
                <a:solidFill>
                  <a:schemeClr val="bg1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Record information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08BFBA-3988-4104-BF2D-E124004214BE}"/>
              </a:ext>
            </a:extLst>
          </p:cNvPr>
          <p:cNvCxnSpPr>
            <a:cxnSpLocks/>
          </p:cNvCxnSpPr>
          <p:nvPr/>
        </p:nvCxnSpPr>
        <p:spPr>
          <a:xfrm>
            <a:off x="1481097" y="5379218"/>
            <a:ext cx="6657143" cy="76582"/>
          </a:xfrm>
          <a:prstGeom prst="line">
            <a:avLst/>
          </a:prstGeom>
          <a:ln w="412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19A39A1-4881-4761-B17E-B91E7288909A}"/>
              </a:ext>
            </a:extLst>
          </p:cNvPr>
          <p:cNvCxnSpPr/>
          <p:nvPr/>
        </p:nvCxnSpPr>
        <p:spPr>
          <a:xfrm flipH="1">
            <a:off x="1490622" y="5379218"/>
            <a:ext cx="3572" cy="200025"/>
          </a:xfrm>
          <a:prstGeom prst="straightConnector1">
            <a:avLst/>
          </a:prstGeom>
          <a:ln w="412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2E4AC91-007F-473B-9A47-055093D7598A}"/>
              </a:ext>
            </a:extLst>
          </p:cNvPr>
          <p:cNvCxnSpPr/>
          <p:nvPr/>
        </p:nvCxnSpPr>
        <p:spPr>
          <a:xfrm flipH="1">
            <a:off x="3607553" y="5407793"/>
            <a:ext cx="3572" cy="200025"/>
          </a:xfrm>
          <a:prstGeom prst="straightConnector1">
            <a:avLst/>
          </a:prstGeom>
          <a:ln w="412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0F947CE-E890-445B-8B97-F969D95F8FAA}"/>
              </a:ext>
            </a:extLst>
          </p:cNvPr>
          <p:cNvCxnSpPr/>
          <p:nvPr/>
        </p:nvCxnSpPr>
        <p:spPr>
          <a:xfrm flipH="1">
            <a:off x="5912558" y="5407793"/>
            <a:ext cx="3572" cy="200025"/>
          </a:xfrm>
          <a:prstGeom prst="straightConnector1">
            <a:avLst/>
          </a:prstGeom>
          <a:ln w="412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D62A1FF-111F-44D5-ACBE-A46AE8E1F6A6}"/>
              </a:ext>
            </a:extLst>
          </p:cNvPr>
          <p:cNvCxnSpPr/>
          <p:nvPr/>
        </p:nvCxnSpPr>
        <p:spPr>
          <a:xfrm flipH="1">
            <a:off x="7717712" y="5420541"/>
            <a:ext cx="3572" cy="200025"/>
          </a:xfrm>
          <a:prstGeom prst="straightConnector1">
            <a:avLst/>
          </a:prstGeom>
          <a:ln w="412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04FE37F-3364-4ED1-8580-EAE940CC8488}"/>
              </a:ext>
            </a:extLst>
          </p:cNvPr>
          <p:cNvCxnSpPr/>
          <p:nvPr/>
        </p:nvCxnSpPr>
        <p:spPr>
          <a:xfrm flipH="1">
            <a:off x="8138240" y="5275037"/>
            <a:ext cx="3572" cy="200025"/>
          </a:xfrm>
          <a:prstGeom prst="straightConnector1">
            <a:avLst/>
          </a:prstGeom>
          <a:ln w="412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648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FAA7C-9289-4BED-96AD-1C4116AA3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65126"/>
            <a:ext cx="2726665" cy="3688714"/>
          </a:xfrm>
        </p:spPr>
        <p:txBody>
          <a:bodyPr/>
          <a:lstStyle/>
          <a:p>
            <a:r>
              <a:rPr lang="en-US" dirty="0"/>
              <a:t>Example: </a:t>
            </a:r>
            <a:r>
              <a:rPr lang="en-US" sz="5400" dirty="0"/>
              <a:t>Spot report</a:t>
            </a:r>
            <a:endParaRPr lang="th-T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2AF2C-3A6A-4E55-B13B-C6D5A115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4182A-C037-4E70-9903-CD2DF752C05C}" type="slidenum">
              <a:rPr lang="th-TH" smtClean="0"/>
              <a:t>4</a:t>
            </a:fld>
            <a:endParaRPr lang="th-TH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E00D65B-3B33-47BE-A69E-F01D7A5D7FBB}"/>
              </a:ext>
            </a:extLst>
          </p:cNvPr>
          <p:cNvGrpSpPr/>
          <p:nvPr/>
        </p:nvGrpSpPr>
        <p:grpSpPr>
          <a:xfrm>
            <a:off x="3031465" y="283846"/>
            <a:ext cx="5483885" cy="5901531"/>
            <a:chOff x="3031465" y="365126"/>
            <a:chExt cx="5483885" cy="590153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EE24820-D832-49D6-BDD3-FF8502EF80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1465" y="365126"/>
              <a:ext cx="5483885" cy="5901531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451C084-9B0F-4776-8CE6-1CAF2538AE42}"/>
                </a:ext>
              </a:extLst>
            </p:cNvPr>
            <p:cNvSpPr/>
            <p:nvPr/>
          </p:nvSpPr>
          <p:spPr>
            <a:xfrm>
              <a:off x="4211320" y="772160"/>
              <a:ext cx="340868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Event name</a:t>
              </a:r>
              <a:endParaRPr lang="th-TH" sz="16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B767CE3-762F-4730-9AD6-22B97576058F}"/>
                </a:ext>
              </a:extLst>
            </p:cNvPr>
            <p:cNvSpPr/>
            <p:nvPr/>
          </p:nvSpPr>
          <p:spPr>
            <a:xfrm>
              <a:off x="4351020" y="975360"/>
              <a:ext cx="15240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Place of event</a:t>
              </a:r>
              <a:endParaRPr lang="th-TH" sz="16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555452C-09CC-4D02-9FD5-018D534AA661}"/>
                </a:ext>
              </a:extLst>
            </p:cNvPr>
            <p:cNvSpPr/>
            <p:nvPr/>
          </p:nvSpPr>
          <p:spPr>
            <a:xfrm>
              <a:off x="4503420" y="1168400"/>
              <a:ext cx="932180" cy="1631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Onset date</a:t>
              </a:r>
              <a:endParaRPr lang="th-TH" sz="16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D253A5C-76D6-4270-BF65-A78BC4527315}"/>
                </a:ext>
              </a:extLst>
            </p:cNvPr>
            <p:cNvSpPr/>
            <p:nvPr/>
          </p:nvSpPr>
          <p:spPr>
            <a:xfrm>
              <a:off x="6402917" y="1148714"/>
              <a:ext cx="15240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Notify date and time</a:t>
              </a:r>
              <a:endParaRPr lang="th-TH" sz="16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332C189-83DB-4874-8DA4-F60760CCF5AF}"/>
                </a:ext>
              </a:extLst>
            </p:cNvPr>
            <p:cNvSpPr/>
            <p:nvPr/>
          </p:nvSpPr>
          <p:spPr>
            <a:xfrm>
              <a:off x="4572000" y="1382394"/>
              <a:ext cx="1046480" cy="1631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Source of info</a:t>
              </a:r>
              <a:endParaRPr lang="th-TH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8B5FA4A-010F-4C05-AE1C-80135FBFA0AC}"/>
                </a:ext>
              </a:extLst>
            </p:cNvPr>
            <p:cNvSpPr/>
            <p:nvPr/>
          </p:nvSpPr>
          <p:spPr>
            <a:xfrm>
              <a:off x="4602480" y="1596388"/>
              <a:ext cx="1046480" cy="1631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Reporter</a:t>
              </a:r>
              <a:endParaRPr lang="th-TH" sz="14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FDD0584-542D-45C9-8DEF-C60CB5BFD48B}"/>
                </a:ext>
              </a:extLst>
            </p:cNvPr>
            <p:cNvSpPr/>
            <p:nvPr/>
          </p:nvSpPr>
          <p:spPr>
            <a:xfrm>
              <a:off x="6134735" y="1362074"/>
              <a:ext cx="932180" cy="1631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Tel.</a:t>
              </a:r>
              <a:endParaRPr lang="th-TH" sz="16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999D69-3A7E-4546-9A4A-DF95552DADAB}"/>
                </a:ext>
              </a:extLst>
            </p:cNvPr>
            <p:cNvSpPr/>
            <p:nvPr/>
          </p:nvSpPr>
          <p:spPr>
            <a:xfrm>
              <a:off x="6134735" y="1575434"/>
              <a:ext cx="932180" cy="1631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Tel.</a:t>
              </a:r>
              <a:endParaRPr lang="th-TH" sz="16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52319B5-E11F-457A-809C-4AEC4B080A03}"/>
                </a:ext>
              </a:extLst>
            </p:cNvPr>
            <p:cNvSpPr/>
            <p:nvPr/>
          </p:nvSpPr>
          <p:spPr>
            <a:xfrm>
              <a:off x="3605903" y="1953728"/>
              <a:ext cx="4304453" cy="131397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Event details</a:t>
              </a:r>
              <a:endParaRPr lang="th-TH" sz="16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DFEAF53-DCA6-428D-8D89-5CE977A23098}"/>
                </a:ext>
              </a:extLst>
            </p:cNvPr>
            <p:cNvSpPr/>
            <p:nvPr/>
          </p:nvSpPr>
          <p:spPr>
            <a:xfrm>
              <a:off x="3622464" y="3512182"/>
              <a:ext cx="4304453" cy="9891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Rapid Risk Assessment Results</a:t>
              </a:r>
              <a:endParaRPr lang="th-TH" sz="16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0407FC3-E835-4C58-AD7E-DEE82779C147}"/>
                </a:ext>
              </a:extLst>
            </p:cNvPr>
            <p:cNvSpPr/>
            <p:nvPr/>
          </p:nvSpPr>
          <p:spPr>
            <a:xfrm>
              <a:off x="3621180" y="4885685"/>
              <a:ext cx="4304453" cy="61024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Recommendations</a:t>
              </a:r>
              <a:endParaRPr lang="th-TH" sz="16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EECCF58-A542-4A7C-8106-C202FF56F845}"/>
                </a:ext>
              </a:extLst>
            </p:cNvPr>
            <p:cNvSpPr/>
            <p:nvPr/>
          </p:nvSpPr>
          <p:spPr>
            <a:xfrm>
              <a:off x="6217087" y="5709285"/>
              <a:ext cx="1708546" cy="4973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Reporter’s organization</a:t>
              </a:r>
              <a:endParaRPr lang="th-TH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3040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26CEA8D-68F7-4EBC-88AB-61DE06E909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455123"/>
              </p:ext>
            </p:extLst>
          </p:nvPr>
        </p:nvGraphicFramePr>
        <p:xfrm>
          <a:off x="125730" y="937261"/>
          <a:ext cx="8892540" cy="5897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973">
                  <a:extLst>
                    <a:ext uri="{9D8B030D-6E8A-4147-A177-3AD203B41FA5}">
                      <a16:colId xmlns:a16="http://schemas.microsoft.com/office/drawing/2014/main" val="1868471060"/>
                    </a:ext>
                  </a:extLst>
                </a:gridCol>
                <a:gridCol w="3562298">
                  <a:extLst>
                    <a:ext uri="{9D8B030D-6E8A-4147-A177-3AD203B41FA5}">
                      <a16:colId xmlns:a16="http://schemas.microsoft.com/office/drawing/2014/main" val="1970230980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849556165"/>
                    </a:ext>
                  </a:extLst>
                </a:gridCol>
                <a:gridCol w="2434589">
                  <a:extLst>
                    <a:ext uri="{9D8B030D-6E8A-4147-A177-3AD203B41FA5}">
                      <a16:colId xmlns:a16="http://schemas.microsoft.com/office/drawing/2014/main" val="685302032"/>
                    </a:ext>
                  </a:extLst>
                </a:gridCol>
              </a:tblGrid>
              <a:tr h="674369"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Questions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Parameter to consider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Score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Reason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636757148"/>
                  </a:ext>
                </a:extLst>
              </a:tr>
              <a:tr h="525779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 there specific groups at increased risk of infection?</a:t>
                      </a:r>
                      <a:endParaRPr lang="th-TH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specific risk groups (e.g. pregnant women, children)</a:t>
                      </a:r>
                      <a:endParaRPr lang="en-US" sz="15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th-TH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-</a:t>
                      </a:r>
                      <a:endParaRPr lang="en-US" sz="15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General population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33872087"/>
                  </a:ext>
                </a:extLst>
              </a:tr>
              <a:tr h="994409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 is the potential for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transmission within the Wuhan, China?</a:t>
                      </a:r>
                      <a:endParaRPr lang="en-US" sz="1500" b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Communicability e.g. </a:t>
                      </a:r>
                      <a:r>
                        <a:rPr lang="en-NZ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mode of transmission, incubation period, communicability, reproductive rate, susceptible</a:t>
                      </a: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 host</a:t>
                      </a:r>
                      <a:r>
                        <a:rPr lang="en-NZ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, vaccine coverage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High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Increase in number of cases from 27 -&gt; 44</a:t>
                      </a:r>
                      <a:endParaRPr lang="th-TH" sz="1500" baseline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aseline="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Unknown route of transmission</a:t>
                      </a:r>
                      <a:endParaRPr lang="th-TH" sz="1500" baseline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aseline="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Human to human ?</a:t>
                      </a:r>
                      <a:endParaRPr lang="th-TH" sz="1500" baseline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32637503"/>
                  </a:ext>
                </a:extLst>
              </a:tr>
              <a:tr h="784149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this threat unusual or unexpected?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Consider, for example: unusual disease,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 in disease above expected threshold</a:t>
                      </a:r>
                      <a:endParaRPr lang="en-NZ" sz="15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Yes</a:t>
                      </a:r>
                      <a:endParaRPr lang="en-NZ" sz="15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SARS-like symptoms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baseline="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Cluster of pneumonia</a:t>
                      </a:r>
                      <a:endParaRPr lang="th-TH" sz="1500" baseline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2564270"/>
                  </a:ext>
                </a:extLst>
              </a:tr>
              <a:tr h="83439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 is the risk of international spread?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Consider: infectivity and infectiousness, availability of route of introduction</a:t>
                      </a:r>
                      <a:endParaRPr lang="th-TH" sz="15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Low/High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There are more than 5 direct flights to Thailand</a:t>
                      </a:r>
                      <a:endParaRPr lang="th-TH" sz="1500" baseline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aseline="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probability of imported case 2-3%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288743412"/>
                  </a:ext>
                </a:extLst>
              </a:tr>
              <a:tr h="393141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it likely to cause severe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disease in this population/group?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Consider: morbidity, mortality, case fatality</a:t>
                      </a:r>
                      <a:endParaRPr lang="en-US" sz="15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Yes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h-TH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 25</a:t>
                      </a: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%</a:t>
                      </a:r>
                      <a:r>
                        <a:rPr lang="en-US" sz="1500" baseline="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 sever cases</a:t>
                      </a:r>
                      <a:endParaRPr lang="th-TH" sz="1500" baseline="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563762934"/>
                  </a:ext>
                </a:extLst>
              </a:tr>
              <a:tr h="1101801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 effective treatments and control measures available?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Consider: effective treatment, prophylaxis and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whether logistics are in place</a:t>
                      </a:r>
                      <a:endParaRPr lang="en-US" sz="15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Yes/No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No vaccine, no medication</a:t>
                      </a:r>
                      <a:endParaRPr lang="th-TH" sz="15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>
                          <a:latin typeface="Browallia New" panose="020B0604020202020204" pitchFamily="34" charset="-34"/>
                          <a:cs typeface="Browallia New" panose="020B0604020202020204" pitchFamily="34" charset="-34"/>
                        </a:rPr>
                        <a:t>Preparedness system and prevention measure are in place</a:t>
                      </a:r>
                      <a:endParaRPr lang="th-TH" sz="1500" dirty="0">
                        <a:latin typeface="Browallia New" panose="020B0604020202020204" pitchFamily="34" charset="-34"/>
                        <a:cs typeface="Browallia New" panose="020B0604020202020204" pitchFamily="34" charset="-34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743617603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D3468041-F4DA-4CF0-A6AB-CAB4BFA0B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3726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cs typeface="TH SarabunPSK" panose="020B0500040200020003" pitchFamily="34" charset="-34"/>
              </a:rPr>
              <a:t>RRA of viral pneu</a:t>
            </a:r>
            <a:r>
              <a:rPr lang="en-US" sz="5400" dirty="0">
                <a:cs typeface="TH SarabunPSK" panose="020B0500040200020003" pitchFamily="34" charset="-34"/>
              </a:rPr>
              <a:t>monia</a:t>
            </a:r>
            <a:r>
              <a:rPr lang="en-US" sz="5400" b="1" dirty="0">
                <a:cs typeface="TH SarabunPSK" panose="020B0500040200020003" pitchFamily="34" charset="-34"/>
              </a:rPr>
              <a:t> using ECDC guideline</a:t>
            </a:r>
          </a:p>
        </p:txBody>
      </p:sp>
    </p:spTree>
    <p:extLst>
      <p:ext uri="{BB962C8B-B14F-4D97-AF65-F5344CB8AC3E}">
        <p14:creationId xmlns:p14="http://schemas.microsoft.com/office/powerpoint/2010/main" val="2078321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F27C15A-BA34-446C-8AAA-CFA428A29D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74" y="1825625"/>
            <a:ext cx="7857452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D161DC-FE1E-4394-8A67-D40F5DE37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4182A-C037-4E70-9903-CD2DF752C05C}" type="slidenum">
              <a:rPr lang="th-TH" smtClean="0"/>
              <a:t>6</a:t>
            </a:fld>
            <a:endParaRPr lang="th-TH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2E848C6-C71F-4167-9AE3-17DE932576FA}"/>
              </a:ext>
            </a:extLst>
          </p:cNvPr>
          <p:cNvSpPr txBox="1">
            <a:spLocks/>
          </p:cNvSpPr>
          <p:nvPr/>
        </p:nvSpPr>
        <p:spPr>
          <a:xfrm>
            <a:off x="-10160" y="591343"/>
            <a:ext cx="9154160" cy="9372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>
                <a:cs typeface="TH SarabunPSK" panose="020B0500040200020003" pitchFamily="34" charset="-34"/>
              </a:rPr>
              <a:t>RRA using ECDC guideline</a:t>
            </a:r>
            <a:endParaRPr lang="en-US" sz="5400" dirty="0"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9784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F71AB26-815E-49AF-B119-E9FDE9D1C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144" y="464504"/>
            <a:ext cx="7886700" cy="2288281"/>
          </a:xfrm>
        </p:spPr>
        <p:txBody>
          <a:bodyPr/>
          <a:lstStyle/>
          <a:p>
            <a:r>
              <a:rPr lang="en-US" dirty="0"/>
              <a:t>Thank you</a:t>
            </a:r>
            <a:endParaRPr lang="th-T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BDA3E-8920-4C3A-A754-5F9B9E804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4182A-C037-4E70-9903-CD2DF752C05C}" type="slidenum">
              <a:rPr lang="th-TH" smtClean="0"/>
              <a:t>7</a:t>
            </a:fld>
            <a:endParaRPr lang="th-TH"/>
          </a:p>
        </p:txBody>
      </p:sp>
      <p:pic>
        <p:nvPicPr>
          <p:cNvPr id="1026" name="Picture 2" descr="q-and-a-icon-21627-storre - STM – Sea Traffic Management">
            <a:extLst>
              <a:ext uri="{FF2B5EF4-FFF2-40B4-BE49-F238E27FC236}">
                <a16:creationId xmlns:a16="http://schemas.microsoft.com/office/drawing/2014/main" id="{2453380D-B438-4F3D-8CB6-53F47C52B5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744" y="2448214"/>
            <a:ext cx="28575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D8E551C8-EF76-4969-8DB2-52084B04F072}"/>
              </a:ext>
            </a:extLst>
          </p:cNvPr>
          <p:cNvSpPr txBox="1">
            <a:spLocks noChangeArrowheads="1"/>
          </p:cNvSpPr>
          <p:nvPr/>
        </p:nvSpPr>
        <p:spPr>
          <a:xfrm>
            <a:off x="215437" y="6045438"/>
            <a:ext cx="6221221" cy="7244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rgbClr val="FFFF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rgbClr val="FFFF66"/>
                </a:solidFill>
                <a:latin typeface="Cordia New" pitchFamily="34" charset="-34"/>
                <a:cs typeface="Cordia New" pitchFamily="34" charset="-34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rgbClr val="FFFF66"/>
                </a:solidFill>
                <a:latin typeface="Cordia New" pitchFamily="34" charset="-34"/>
                <a:cs typeface="Cordia New" pitchFamily="34" charset="-34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rgbClr val="FFFF66"/>
                </a:solidFill>
                <a:latin typeface="Cordia New" pitchFamily="34" charset="-34"/>
                <a:cs typeface="Cordia New" pitchFamily="34" charset="-34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rgbClr val="FFFF66"/>
                </a:solidFill>
                <a:latin typeface="Cordia New" pitchFamily="34" charset="-34"/>
                <a:cs typeface="Cordia New" pitchFamily="34" charset="-34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rgbClr val="FFFF66"/>
                </a:solidFill>
                <a:latin typeface="Cordia New" pitchFamily="34" charset="-34"/>
                <a:cs typeface="Cordia New" pitchFamily="34" charset="-34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rgbClr val="FFFF66"/>
                </a:solidFill>
                <a:latin typeface="Cordia New" pitchFamily="34" charset="-34"/>
                <a:cs typeface="Cordia New" pitchFamily="34" charset="-34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rgbClr val="FFFF66"/>
                </a:solidFill>
                <a:latin typeface="Cordia New" pitchFamily="34" charset="-34"/>
                <a:cs typeface="Cordia New" pitchFamily="34" charset="-34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rgbClr val="FFFF66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l">
              <a:lnSpc>
                <a:spcPct val="90000"/>
              </a:lnSpc>
              <a:defRPr/>
            </a:pPr>
            <a:r>
              <a:rPr lang="en-US" sz="4400" i="1" kern="0" dirty="0">
                <a:solidFill>
                  <a:schemeClr val="tx1"/>
                </a:solidFill>
                <a:cs typeface="Arial" pitchFamily="34" charset="0"/>
              </a:rPr>
              <a:t>e-mail: Jessada.t@ddc.mail.go.th</a:t>
            </a:r>
          </a:p>
        </p:txBody>
      </p:sp>
    </p:spTree>
    <p:extLst>
      <p:ext uri="{BB962C8B-B14F-4D97-AF65-F5344CB8AC3E}">
        <p14:creationId xmlns:p14="http://schemas.microsoft.com/office/powerpoint/2010/main" val="1596025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Browallia New"/>
        <a:ea typeface=""/>
        <a:cs typeface="Browallia New"/>
      </a:majorFont>
      <a:minorFont>
        <a:latin typeface="Browallia New"/>
        <a:ea typeface=""/>
        <a:cs typeface="Browallia New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486</TotalTime>
  <Words>409</Words>
  <Application>Microsoft Office PowerPoint</Application>
  <PresentationFormat>On-screen Show (4:3)</PresentationFormat>
  <Paragraphs>87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Browallia New</vt:lpstr>
      <vt:lpstr>Calibri</vt:lpstr>
      <vt:lpstr>Office Theme</vt:lpstr>
      <vt:lpstr>Sharing the sample of Thailand’s Risk Assessment</vt:lpstr>
      <vt:lpstr>Risk Assessment</vt:lpstr>
      <vt:lpstr>Rapid Risk Assessment (RRA)</vt:lpstr>
      <vt:lpstr>Example: Spot report</vt:lpstr>
      <vt:lpstr>RRA of viral pneumonia using ECDC guideline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Jessada Thanakitjaroenkul</dc:creator>
  <cp:lastModifiedBy>Jessada Thanakitjaroenkul</cp:lastModifiedBy>
  <cp:revision>21</cp:revision>
  <dcterms:created xsi:type="dcterms:W3CDTF">2021-04-04T08:17:07Z</dcterms:created>
  <dcterms:modified xsi:type="dcterms:W3CDTF">2022-04-26T01:37:50Z</dcterms:modified>
</cp:coreProperties>
</file>