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7"/>
  </p:notesMasterIdLst>
  <p:handoutMasterIdLst>
    <p:handoutMasterId r:id="rId28"/>
  </p:handoutMasterIdLst>
  <p:sldIdLst>
    <p:sldId id="722" r:id="rId2"/>
    <p:sldId id="782" r:id="rId3"/>
    <p:sldId id="724" r:id="rId4"/>
    <p:sldId id="725" r:id="rId5"/>
    <p:sldId id="259" r:id="rId6"/>
    <p:sldId id="727" r:id="rId7"/>
    <p:sldId id="261" r:id="rId8"/>
    <p:sldId id="729" r:id="rId9"/>
    <p:sldId id="759" r:id="rId10"/>
    <p:sldId id="739" r:id="rId11"/>
    <p:sldId id="740" r:id="rId12"/>
    <p:sldId id="741" r:id="rId13"/>
    <p:sldId id="742" r:id="rId14"/>
    <p:sldId id="743" r:id="rId15"/>
    <p:sldId id="760" r:id="rId16"/>
    <p:sldId id="749" r:id="rId17"/>
    <p:sldId id="2158" r:id="rId18"/>
    <p:sldId id="761" r:id="rId19"/>
    <p:sldId id="750" r:id="rId20"/>
    <p:sldId id="313" r:id="rId21"/>
    <p:sldId id="762" r:id="rId22"/>
    <p:sldId id="1893" r:id="rId23"/>
    <p:sldId id="272" r:id="rId24"/>
    <p:sldId id="756" r:id="rId25"/>
    <p:sldId id="2159" r:id="rId26"/>
  </p:sldIdLst>
  <p:sldSz cx="12192000" cy="6858000"/>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ttle, Natasha (TCE)" initials="LN(" lastIdx="11" clrIdx="0">
    <p:extLst>
      <p:ext uri="{19B8F6BF-5375-455C-9EA6-DF929625EA0E}">
        <p15:presenceInfo xmlns:p15="http://schemas.microsoft.com/office/powerpoint/2012/main" userId="S-1-5-21-2107199734-1002509562-578033828-99942" providerId="AD"/>
      </p:ext>
    </p:extLst>
  </p:cmAuthor>
  <p:cmAuthor id="2" name="Jing Wang" initials="o" lastIdx="3" clrIdx="1">
    <p:extLst>
      <p:ext uri="{19B8F6BF-5375-455C-9EA6-DF929625EA0E}">
        <p15:presenceInfo xmlns:p15="http://schemas.microsoft.com/office/powerpoint/2012/main" userId="Jing Wan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39F9F"/>
    <a:srgbClr val="A41F35"/>
    <a:srgbClr val="A42036"/>
    <a:srgbClr val="F895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FB7DF1-8785-445C-8E28-CDC7943A0937}" v="34" dt="2022-04-20T17:13:38.5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013" autoAdjust="0"/>
  </p:normalViewPr>
  <p:slideViewPr>
    <p:cSldViewPr snapToGrid="0">
      <p:cViewPr varScale="1">
        <p:scale>
          <a:sx n="60" d="100"/>
          <a:sy n="60" d="100"/>
        </p:scale>
        <p:origin x="884" y="6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é Furco" userId="2dfe32b1-fd48-4ed6-99d5-8cb30db6134f" providerId="ADAL" clId="{94FB7DF1-8785-445C-8E28-CDC7943A0937}"/>
    <pc:docChg chg="undo custSel addSld delSld modSld">
      <pc:chgData name="André Furco" userId="2dfe32b1-fd48-4ed6-99d5-8cb30db6134f" providerId="ADAL" clId="{94FB7DF1-8785-445C-8E28-CDC7943A0937}" dt="2022-04-20T17:27:10.221" v="246" actId="1076"/>
      <pc:docMkLst>
        <pc:docMk/>
      </pc:docMkLst>
      <pc:sldChg chg="del">
        <pc:chgData name="André Furco" userId="2dfe32b1-fd48-4ed6-99d5-8cb30db6134f" providerId="ADAL" clId="{94FB7DF1-8785-445C-8E28-CDC7943A0937}" dt="2022-04-20T11:31:47.474" v="26" actId="47"/>
        <pc:sldMkLst>
          <pc:docMk/>
          <pc:sldMk cId="3103414725" sldId="264"/>
        </pc:sldMkLst>
      </pc:sldChg>
      <pc:sldChg chg="add del">
        <pc:chgData name="André Furco" userId="2dfe32b1-fd48-4ed6-99d5-8cb30db6134f" providerId="ADAL" clId="{94FB7DF1-8785-445C-8E28-CDC7943A0937}" dt="2022-04-20T17:11:31.025" v="128"/>
        <pc:sldMkLst>
          <pc:docMk/>
          <pc:sldMk cId="1988477865" sldId="272"/>
        </pc:sldMkLst>
      </pc:sldChg>
      <pc:sldChg chg="del">
        <pc:chgData name="André Furco" userId="2dfe32b1-fd48-4ed6-99d5-8cb30db6134f" providerId="ADAL" clId="{94FB7DF1-8785-445C-8E28-CDC7943A0937}" dt="2022-04-20T11:31:47.474" v="26" actId="47"/>
        <pc:sldMkLst>
          <pc:docMk/>
          <pc:sldMk cId="162407053" sldId="301"/>
        </pc:sldMkLst>
      </pc:sldChg>
      <pc:sldChg chg="del">
        <pc:chgData name="André Furco" userId="2dfe32b1-fd48-4ed6-99d5-8cb30db6134f" providerId="ADAL" clId="{94FB7DF1-8785-445C-8E28-CDC7943A0937}" dt="2022-04-20T11:31:47.474" v="26" actId="47"/>
        <pc:sldMkLst>
          <pc:docMk/>
          <pc:sldMk cId="3161375520" sldId="302"/>
        </pc:sldMkLst>
      </pc:sldChg>
      <pc:sldChg chg="del">
        <pc:chgData name="André Furco" userId="2dfe32b1-fd48-4ed6-99d5-8cb30db6134f" providerId="ADAL" clId="{94FB7DF1-8785-445C-8E28-CDC7943A0937}" dt="2022-04-20T11:31:47.474" v="26" actId="47"/>
        <pc:sldMkLst>
          <pc:docMk/>
          <pc:sldMk cId="3146872249" sldId="303"/>
        </pc:sldMkLst>
      </pc:sldChg>
      <pc:sldChg chg="del">
        <pc:chgData name="André Furco" userId="2dfe32b1-fd48-4ed6-99d5-8cb30db6134f" providerId="ADAL" clId="{94FB7DF1-8785-445C-8E28-CDC7943A0937}" dt="2022-04-20T11:31:47.474" v="26" actId="47"/>
        <pc:sldMkLst>
          <pc:docMk/>
          <pc:sldMk cId="291813674" sldId="305"/>
        </pc:sldMkLst>
      </pc:sldChg>
      <pc:sldChg chg="del">
        <pc:chgData name="André Furco" userId="2dfe32b1-fd48-4ed6-99d5-8cb30db6134f" providerId="ADAL" clId="{94FB7DF1-8785-445C-8E28-CDC7943A0937}" dt="2022-04-20T11:31:47.474" v="26" actId="47"/>
        <pc:sldMkLst>
          <pc:docMk/>
          <pc:sldMk cId="3497757727" sldId="308"/>
        </pc:sldMkLst>
      </pc:sldChg>
      <pc:sldChg chg="del">
        <pc:chgData name="André Furco" userId="2dfe32b1-fd48-4ed6-99d5-8cb30db6134f" providerId="ADAL" clId="{94FB7DF1-8785-445C-8E28-CDC7943A0937}" dt="2022-04-20T11:31:47.474" v="26" actId="47"/>
        <pc:sldMkLst>
          <pc:docMk/>
          <pc:sldMk cId="2974801168" sldId="309"/>
        </pc:sldMkLst>
      </pc:sldChg>
      <pc:sldChg chg="del">
        <pc:chgData name="André Furco" userId="2dfe32b1-fd48-4ed6-99d5-8cb30db6134f" providerId="ADAL" clId="{94FB7DF1-8785-445C-8E28-CDC7943A0937}" dt="2022-04-20T11:31:47.474" v="26" actId="47"/>
        <pc:sldMkLst>
          <pc:docMk/>
          <pc:sldMk cId="2488609924" sldId="310"/>
        </pc:sldMkLst>
      </pc:sldChg>
      <pc:sldChg chg="del">
        <pc:chgData name="André Furco" userId="2dfe32b1-fd48-4ed6-99d5-8cb30db6134f" providerId="ADAL" clId="{94FB7DF1-8785-445C-8E28-CDC7943A0937}" dt="2022-04-20T11:31:47.474" v="26" actId="47"/>
        <pc:sldMkLst>
          <pc:docMk/>
          <pc:sldMk cId="3962545961" sldId="311"/>
        </pc:sldMkLst>
      </pc:sldChg>
      <pc:sldChg chg="del">
        <pc:chgData name="André Furco" userId="2dfe32b1-fd48-4ed6-99d5-8cb30db6134f" providerId="ADAL" clId="{94FB7DF1-8785-445C-8E28-CDC7943A0937}" dt="2022-04-20T11:31:38.301" v="25" actId="47"/>
        <pc:sldMkLst>
          <pc:docMk/>
          <pc:sldMk cId="1109870780" sldId="312"/>
        </pc:sldMkLst>
      </pc:sldChg>
      <pc:sldChg chg="add del">
        <pc:chgData name="André Furco" userId="2dfe32b1-fd48-4ed6-99d5-8cb30db6134f" providerId="ADAL" clId="{94FB7DF1-8785-445C-8E28-CDC7943A0937}" dt="2022-04-20T17:10:02.904" v="125"/>
        <pc:sldMkLst>
          <pc:docMk/>
          <pc:sldMk cId="1584494092" sldId="313"/>
        </pc:sldMkLst>
      </pc:sldChg>
      <pc:sldChg chg="addSp modSp mod">
        <pc:chgData name="André Furco" userId="2dfe32b1-fd48-4ed6-99d5-8cb30db6134f" providerId="ADAL" clId="{94FB7DF1-8785-445C-8E28-CDC7943A0937}" dt="2022-04-20T11:30:57.928" v="23" actId="1076"/>
        <pc:sldMkLst>
          <pc:docMk/>
          <pc:sldMk cId="1270138000" sldId="722"/>
        </pc:sldMkLst>
        <pc:spChg chg="add mod">
          <ac:chgData name="André Furco" userId="2dfe32b1-fd48-4ed6-99d5-8cb30db6134f" providerId="ADAL" clId="{94FB7DF1-8785-445C-8E28-CDC7943A0937}" dt="2022-04-20T11:30:57.928" v="23" actId="1076"/>
          <ac:spMkLst>
            <pc:docMk/>
            <pc:sldMk cId="1270138000" sldId="722"/>
            <ac:spMk id="6" creationId="{0B908DCE-6E4C-4ECC-BC1D-A20FF0D6F984}"/>
          </ac:spMkLst>
        </pc:spChg>
      </pc:sldChg>
      <pc:sldChg chg="add del">
        <pc:chgData name="André Furco" userId="2dfe32b1-fd48-4ed6-99d5-8cb30db6134f" providerId="ADAL" clId="{94FB7DF1-8785-445C-8E28-CDC7943A0937}" dt="2022-04-20T16:51:15.926" v="99" actId="47"/>
        <pc:sldMkLst>
          <pc:docMk/>
          <pc:sldMk cId="294361113" sldId="738"/>
        </pc:sldMkLst>
      </pc:sldChg>
      <pc:sldChg chg="add del">
        <pc:chgData name="André Furco" userId="2dfe32b1-fd48-4ed6-99d5-8cb30db6134f" providerId="ADAL" clId="{94FB7DF1-8785-445C-8E28-CDC7943A0937}" dt="2022-04-20T17:06:48.856" v="115"/>
        <pc:sldMkLst>
          <pc:docMk/>
          <pc:sldMk cId="3971957242" sldId="739"/>
        </pc:sldMkLst>
      </pc:sldChg>
      <pc:sldChg chg="add del">
        <pc:chgData name="André Furco" userId="2dfe32b1-fd48-4ed6-99d5-8cb30db6134f" providerId="ADAL" clId="{94FB7DF1-8785-445C-8E28-CDC7943A0937}" dt="2022-04-20T17:07:26.276" v="116"/>
        <pc:sldMkLst>
          <pc:docMk/>
          <pc:sldMk cId="2271057557" sldId="740"/>
        </pc:sldMkLst>
      </pc:sldChg>
      <pc:sldChg chg="add del">
        <pc:chgData name="André Furco" userId="2dfe32b1-fd48-4ed6-99d5-8cb30db6134f" providerId="ADAL" clId="{94FB7DF1-8785-445C-8E28-CDC7943A0937}" dt="2022-04-20T17:07:40.945" v="117"/>
        <pc:sldMkLst>
          <pc:docMk/>
          <pc:sldMk cId="1797010214" sldId="741"/>
        </pc:sldMkLst>
      </pc:sldChg>
      <pc:sldChg chg="add del">
        <pc:chgData name="André Furco" userId="2dfe32b1-fd48-4ed6-99d5-8cb30db6134f" providerId="ADAL" clId="{94FB7DF1-8785-445C-8E28-CDC7943A0937}" dt="2022-04-20T17:07:57.855" v="118"/>
        <pc:sldMkLst>
          <pc:docMk/>
          <pc:sldMk cId="2347044685" sldId="742"/>
        </pc:sldMkLst>
      </pc:sldChg>
      <pc:sldChg chg="add del">
        <pc:chgData name="André Furco" userId="2dfe32b1-fd48-4ed6-99d5-8cb30db6134f" providerId="ADAL" clId="{94FB7DF1-8785-445C-8E28-CDC7943A0937}" dt="2022-04-20T17:08:14.013" v="119"/>
        <pc:sldMkLst>
          <pc:docMk/>
          <pc:sldMk cId="1159272293" sldId="743"/>
        </pc:sldMkLst>
      </pc:sldChg>
      <pc:sldChg chg="add del">
        <pc:chgData name="André Furco" userId="2dfe32b1-fd48-4ed6-99d5-8cb30db6134f" providerId="ADAL" clId="{94FB7DF1-8785-445C-8E28-CDC7943A0937}" dt="2022-04-20T17:02:12.867" v="114" actId="47"/>
        <pc:sldMkLst>
          <pc:docMk/>
          <pc:sldMk cId="3455853821" sldId="745"/>
        </pc:sldMkLst>
      </pc:sldChg>
      <pc:sldChg chg="add del">
        <pc:chgData name="André Furco" userId="2dfe32b1-fd48-4ed6-99d5-8cb30db6134f" providerId="ADAL" clId="{94FB7DF1-8785-445C-8E28-CDC7943A0937}" dt="2022-04-20T17:08:49.623" v="121"/>
        <pc:sldMkLst>
          <pc:docMk/>
          <pc:sldMk cId="3562399978" sldId="749"/>
        </pc:sldMkLst>
      </pc:sldChg>
      <pc:sldChg chg="add del">
        <pc:chgData name="André Furco" userId="2dfe32b1-fd48-4ed6-99d5-8cb30db6134f" providerId="ADAL" clId="{94FB7DF1-8785-445C-8E28-CDC7943A0937}" dt="2022-04-20T17:09:37.271" v="124"/>
        <pc:sldMkLst>
          <pc:docMk/>
          <pc:sldMk cId="816632559" sldId="750"/>
        </pc:sldMkLst>
      </pc:sldChg>
      <pc:sldChg chg="modSp add del mod">
        <pc:chgData name="André Furco" userId="2dfe32b1-fd48-4ed6-99d5-8cb30db6134f" providerId="ADAL" clId="{94FB7DF1-8785-445C-8E28-CDC7943A0937}" dt="2022-04-20T17:27:10.221" v="246" actId="1076"/>
        <pc:sldMkLst>
          <pc:docMk/>
          <pc:sldMk cId="2397235061" sldId="756"/>
        </pc:sldMkLst>
        <pc:spChg chg="mod">
          <ac:chgData name="André Furco" userId="2dfe32b1-fd48-4ed6-99d5-8cb30db6134f" providerId="ADAL" clId="{94FB7DF1-8785-445C-8E28-CDC7943A0937}" dt="2022-04-20T17:27:10.221" v="246" actId="1076"/>
          <ac:spMkLst>
            <pc:docMk/>
            <pc:sldMk cId="2397235061" sldId="756"/>
            <ac:spMk id="2" creationId="{F921B716-9CD5-4553-9E62-39FF316426B9}"/>
          </ac:spMkLst>
        </pc:spChg>
        <pc:spChg chg="mod">
          <ac:chgData name="André Furco" userId="2dfe32b1-fd48-4ed6-99d5-8cb30db6134f" providerId="ADAL" clId="{94FB7DF1-8785-445C-8E28-CDC7943A0937}" dt="2022-04-20T17:16:33.556" v="245" actId="20577"/>
          <ac:spMkLst>
            <pc:docMk/>
            <pc:sldMk cId="2397235061" sldId="756"/>
            <ac:spMk id="3" creationId="{D1CBF116-9929-40B0-AE6B-D9B6BCA95BBA}"/>
          </ac:spMkLst>
        </pc:spChg>
      </pc:sldChg>
      <pc:sldChg chg="del">
        <pc:chgData name="André Furco" userId="2dfe32b1-fd48-4ed6-99d5-8cb30db6134f" providerId="ADAL" clId="{94FB7DF1-8785-445C-8E28-CDC7943A0937}" dt="2022-04-20T11:31:47.474" v="26" actId="47"/>
        <pc:sldMkLst>
          <pc:docMk/>
          <pc:sldMk cId="1833077525" sldId="758"/>
        </pc:sldMkLst>
      </pc:sldChg>
      <pc:sldChg chg="add del">
        <pc:chgData name="André Furco" userId="2dfe32b1-fd48-4ed6-99d5-8cb30db6134f" providerId="ADAL" clId="{94FB7DF1-8785-445C-8E28-CDC7943A0937}" dt="2022-04-20T17:08:30.065" v="120"/>
        <pc:sldMkLst>
          <pc:docMk/>
          <pc:sldMk cId="2880802131" sldId="760"/>
        </pc:sldMkLst>
      </pc:sldChg>
      <pc:sldChg chg="add del">
        <pc:chgData name="André Furco" userId="2dfe32b1-fd48-4ed6-99d5-8cb30db6134f" providerId="ADAL" clId="{94FB7DF1-8785-445C-8E28-CDC7943A0937}" dt="2022-04-20T17:09:22.661" v="123"/>
        <pc:sldMkLst>
          <pc:docMk/>
          <pc:sldMk cId="1559670265" sldId="761"/>
        </pc:sldMkLst>
      </pc:sldChg>
      <pc:sldChg chg="add del">
        <pc:chgData name="André Furco" userId="2dfe32b1-fd48-4ed6-99d5-8cb30db6134f" providerId="ADAL" clId="{94FB7DF1-8785-445C-8E28-CDC7943A0937}" dt="2022-04-20T17:10:28.529" v="126"/>
        <pc:sldMkLst>
          <pc:docMk/>
          <pc:sldMk cId="0" sldId="762"/>
        </pc:sldMkLst>
      </pc:sldChg>
      <pc:sldChg chg="del">
        <pc:chgData name="André Furco" userId="2dfe32b1-fd48-4ed6-99d5-8cb30db6134f" providerId="ADAL" clId="{94FB7DF1-8785-445C-8E28-CDC7943A0937}" dt="2022-04-20T11:31:47.474" v="26" actId="47"/>
        <pc:sldMkLst>
          <pc:docMk/>
          <pc:sldMk cId="582327110" sldId="781"/>
        </pc:sldMkLst>
      </pc:sldChg>
      <pc:sldChg chg="del">
        <pc:chgData name="André Furco" userId="2dfe32b1-fd48-4ed6-99d5-8cb30db6134f" providerId="ADAL" clId="{94FB7DF1-8785-445C-8E28-CDC7943A0937}" dt="2022-04-20T11:31:47.474" v="26" actId="47"/>
        <pc:sldMkLst>
          <pc:docMk/>
          <pc:sldMk cId="1298742065" sldId="783"/>
        </pc:sldMkLst>
      </pc:sldChg>
      <pc:sldChg chg="delSp modSp del mod">
        <pc:chgData name="André Furco" userId="2dfe32b1-fd48-4ed6-99d5-8cb30db6134f" providerId="ADAL" clId="{94FB7DF1-8785-445C-8E28-CDC7943A0937}" dt="2022-04-20T17:02:12.867" v="114" actId="47"/>
        <pc:sldMkLst>
          <pc:docMk/>
          <pc:sldMk cId="1794363714" sldId="787"/>
        </pc:sldMkLst>
        <pc:spChg chg="del">
          <ac:chgData name="André Furco" userId="2dfe32b1-fd48-4ed6-99d5-8cb30db6134f" providerId="ADAL" clId="{94FB7DF1-8785-445C-8E28-CDC7943A0937}" dt="2022-04-20T11:31:52.716" v="27" actId="478"/>
          <ac:spMkLst>
            <pc:docMk/>
            <pc:sldMk cId="1794363714" sldId="787"/>
            <ac:spMk id="2" creationId="{76911B75-67A8-46DC-ACA9-E5B330A34A87}"/>
          </ac:spMkLst>
        </pc:spChg>
        <pc:spChg chg="mod">
          <ac:chgData name="André Furco" userId="2dfe32b1-fd48-4ed6-99d5-8cb30db6134f" providerId="ADAL" clId="{94FB7DF1-8785-445C-8E28-CDC7943A0937}" dt="2022-04-20T11:32:52.928" v="67" actId="403"/>
          <ac:spMkLst>
            <pc:docMk/>
            <pc:sldMk cId="1794363714" sldId="787"/>
            <ac:spMk id="3" creationId="{EB2ABFCB-8E96-45CD-B82E-654E4F9262E5}"/>
          </ac:spMkLst>
        </pc:spChg>
      </pc:sldChg>
      <pc:sldChg chg="add del">
        <pc:chgData name="André Furco" userId="2dfe32b1-fd48-4ed6-99d5-8cb30db6134f" providerId="ADAL" clId="{94FB7DF1-8785-445C-8E28-CDC7943A0937}" dt="2022-04-20T17:02:12.867" v="114" actId="47"/>
        <pc:sldMkLst>
          <pc:docMk/>
          <pc:sldMk cId="1358017649" sldId="788"/>
        </pc:sldMkLst>
      </pc:sldChg>
      <pc:sldChg chg="del">
        <pc:chgData name="André Furco" userId="2dfe32b1-fd48-4ed6-99d5-8cb30db6134f" providerId="ADAL" clId="{94FB7DF1-8785-445C-8E28-CDC7943A0937}" dt="2022-04-20T11:31:47.474" v="26" actId="47"/>
        <pc:sldMkLst>
          <pc:docMk/>
          <pc:sldMk cId="2410257774" sldId="788"/>
        </pc:sldMkLst>
      </pc:sldChg>
      <pc:sldChg chg="add del">
        <pc:chgData name="André Furco" userId="2dfe32b1-fd48-4ed6-99d5-8cb30db6134f" providerId="ADAL" clId="{94FB7DF1-8785-445C-8E28-CDC7943A0937}" dt="2022-04-20T17:02:12.867" v="114" actId="47"/>
        <pc:sldMkLst>
          <pc:docMk/>
          <pc:sldMk cId="3081921760" sldId="1887"/>
        </pc:sldMkLst>
      </pc:sldChg>
      <pc:sldChg chg="add del">
        <pc:chgData name="André Furco" userId="2dfe32b1-fd48-4ed6-99d5-8cb30db6134f" providerId="ADAL" clId="{94FB7DF1-8785-445C-8E28-CDC7943A0937}" dt="2022-04-20T17:10:55.292" v="127"/>
        <pc:sldMkLst>
          <pc:docMk/>
          <pc:sldMk cId="1852667310" sldId="1893"/>
        </pc:sldMkLst>
      </pc:sldChg>
      <pc:sldChg chg="add del">
        <pc:chgData name="André Furco" userId="2dfe32b1-fd48-4ed6-99d5-8cb30db6134f" providerId="ADAL" clId="{94FB7DF1-8785-445C-8E28-CDC7943A0937}" dt="2022-04-20T17:09:03.455" v="122"/>
        <pc:sldMkLst>
          <pc:docMk/>
          <pc:sldMk cId="1364991400" sldId="2158"/>
        </pc:sldMkLst>
      </pc:sldChg>
      <pc:sldChg chg="delSp modSp new mod">
        <pc:chgData name="André Furco" userId="2dfe32b1-fd48-4ed6-99d5-8cb30db6134f" providerId="ADAL" clId="{94FB7DF1-8785-445C-8E28-CDC7943A0937}" dt="2022-04-20T17:14:33.899" v="162" actId="20577"/>
        <pc:sldMkLst>
          <pc:docMk/>
          <pc:sldMk cId="3703132815" sldId="2159"/>
        </pc:sldMkLst>
        <pc:spChg chg="mod">
          <ac:chgData name="André Furco" userId="2dfe32b1-fd48-4ed6-99d5-8cb30db6134f" providerId="ADAL" clId="{94FB7DF1-8785-445C-8E28-CDC7943A0937}" dt="2022-04-20T17:14:33.899" v="162" actId="20577"/>
          <ac:spMkLst>
            <pc:docMk/>
            <pc:sldMk cId="3703132815" sldId="2159"/>
            <ac:spMk id="2" creationId="{EAF495B7-37CF-45C0-887B-B0EA921C51A5}"/>
          </ac:spMkLst>
        </pc:spChg>
        <pc:spChg chg="del">
          <ac:chgData name="André Furco" userId="2dfe32b1-fd48-4ed6-99d5-8cb30db6134f" providerId="ADAL" clId="{94FB7DF1-8785-445C-8E28-CDC7943A0937}" dt="2022-04-20T17:14:02.351" v="140" actId="478"/>
          <ac:spMkLst>
            <pc:docMk/>
            <pc:sldMk cId="3703132815" sldId="2159"/>
            <ac:spMk id="3" creationId="{7E5DD274-8DE5-4547-9654-2B517F14F026}"/>
          </ac:spMkLst>
        </pc:spChg>
      </pc:sldChg>
      <pc:sldMasterChg chg="delSldLayout">
        <pc:chgData name="André Furco" userId="2dfe32b1-fd48-4ed6-99d5-8cb30db6134f" providerId="ADAL" clId="{94FB7DF1-8785-445C-8E28-CDC7943A0937}" dt="2022-04-20T17:02:12.867" v="114" actId="47"/>
        <pc:sldMasterMkLst>
          <pc:docMk/>
          <pc:sldMasterMk cId="4008148282" sldId="2147483684"/>
        </pc:sldMasterMkLst>
        <pc:sldLayoutChg chg="del">
          <pc:chgData name="André Furco" userId="2dfe32b1-fd48-4ed6-99d5-8cb30db6134f" providerId="ADAL" clId="{94FB7DF1-8785-445C-8E28-CDC7943A0937}" dt="2022-04-20T17:02:12.867" v="114" actId="47"/>
          <pc:sldLayoutMkLst>
            <pc:docMk/>
            <pc:sldMasterMk cId="4008148282" sldId="2147483684"/>
            <pc:sldLayoutMk cId="1990482918" sldId="2147483698"/>
          </pc:sldLayoutMkLst>
        </pc:sldLayoutChg>
        <pc:sldLayoutChg chg="del">
          <pc:chgData name="André Furco" userId="2dfe32b1-fd48-4ed6-99d5-8cb30db6134f" providerId="ADAL" clId="{94FB7DF1-8785-445C-8E28-CDC7943A0937}" dt="2022-04-20T11:31:47.474" v="26" actId="47"/>
          <pc:sldLayoutMkLst>
            <pc:docMk/>
            <pc:sldMasterMk cId="4008148282" sldId="2147483684"/>
            <pc:sldLayoutMk cId="3577262724" sldId="2147483698"/>
          </pc:sldLayoutMkLst>
        </pc:sldLayoutChg>
        <pc:sldLayoutChg chg="del">
          <pc:chgData name="André Furco" userId="2dfe32b1-fd48-4ed6-99d5-8cb30db6134f" providerId="ADAL" clId="{94FB7DF1-8785-445C-8E28-CDC7943A0937}" dt="2022-04-20T11:31:47.474" v="26" actId="47"/>
          <pc:sldLayoutMkLst>
            <pc:docMk/>
            <pc:sldMasterMk cId="4008148282" sldId="2147483684"/>
            <pc:sldLayoutMk cId="35789459" sldId="2147483699"/>
          </pc:sldLayoutMkLst>
        </pc:sldLayoutChg>
        <pc:sldLayoutChg chg="del">
          <pc:chgData name="André Furco" userId="2dfe32b1-fd48-4ed6-99d5-8cb30db6134f" providerId="ADAL" clId="{94FB7DF1-8785-445C-8E28-CDC7943A0937}" dt="2022-04-20T11:31:47.474" v="26" actId="47"/>
          <pc:sldLayoutMkLst>
            <pc:docMk/>
            <pc:sldMasterMk cId="4008148282" sldId="2147483684"/>
            <pc:sldLayoutMk cId="1013428694" sldId="2147483700"/>
          </pc:sldLayoutMkLst>
        </pc:sldLayoutChg>
        <pc:sldLayoutChg chg="del">
          <pc:chgData name="André Furco" userId="2dfe32b1-fd48-4ed6-99d5-8cb30db6134f" providerId="ADAL" clId="{94FB7DF1-8785-445C-8E28-CDC7943A0937}" dt="2022-04-20T11:31:47.474" v="26" actId="47"/>
          <pc:sldLayoutMkLst>
            <pc:docMk/>
            <pc:sldMasterMk cId="4008148282" sldId="2147483684"/>
            <pc:sldLayoutMk cId="2717572468" sldId="2147483701"/>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829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8295"/>
          </a:xfrm>
          <a:prstGeom prst="rect">
            <a:avLst/>
          </a:prstGeom>
        </p:spPr>
        <p:txBody>
          <a:bodyPr vert="horz" lIns="91440" tIns="45720" rIns="91440" bIns="45720" rtlCol="0"/>
          <a:lstStyle>
            <a:lvl1pPr algn="r">
              <a:defRPr sz="1200"/>
            </a:lvl1pPr>
          </a:lstStyle>
          <a:p>
            <a:fld id="{A54885C7-9E27-47FD-A43D-AD9F26B12E5F}" type="datetimeFigureOut">
              <a:rPr lang="en-US" smtClean="0"/>
              <a:t>4/21/2022</a:t>
            </a:fld>
            <a:endParaRPr lang="en-US"/>
          </a:p>
        </p:txBody>
      </p:sp>
      <p:sp>
        <p:nvSpPr>
          <p:cNvPr id="4" name="Footer Placeholder 3"/>
          <p:cNvSpPr>
            <a:spLocks noGrp="1"/>
          </p:cNvSpPr>
          <p:nvPr>
            <p:ph type="ftr" sz="quarter" idx="2"/>
          </p:nvPr>
        </p:nvSpPr>
        <p:spPr>
          <a:xfrm>
            <a:off x="0" y="9433107"/>
            <a:ext cx="2944283" cy="49829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33107"/>
            <a:ext cx="2944283" cy="498294"/>
          </a:xfrm>
          <a:prstGeom prst="rect">
            <a:avLst/>
          </a:prstGeom>
        </p:spPr>
        <p:txBody>
          <a:bodyPr vert="horz" lIns="91440" tIns="45720" rIns="91440" bIns="45720" rtlCol="0" anchor="b"/>
          <a:lstStyle>
            <a:lvl1pPr algn="r">
              <a:defRPr sz="1200"/>
            </a:lvl1pPr>
          </a:lstStyle>
          <a:p>
            <a:fld id="{AD54EF7B-7D00-4B9B-B952-AC667D68A253}" type="slidenum">
              <a:rPr lang="en-US" smtClean="0"/>
              <a:t>‹N°›</a:t>
            </a:fld>
            <a:endParaRPr lang="en-US"/>
          </a:p>
        </p:txBody>
      </p:sp>
    </p:spTree>
    <p:extLst>
      <p:ext uri="{BB962C8B-B14F-4D97-AF65-F5344CB8AC3E}">
        <p14:creationId xmlns:p14="http://schemas.microsoft.com/office/powerpoint/2010/main" val="39761444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829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8295"/>
          </a:xfrm>
          <a:prstGeom prst="rect">
            <a:avLst/>
          </a:prstGeom>
        </p:spPr>
        <p:txBody>
          <a:bodyPr vert="horz" lIns="91440" tIns="45720" rIns="91440" bIns="45720" rtlCol="0"/>
          <a:lstStyle>
            <a:lvl1pPr algn="r">
              <a:defRPr sz="1200"/>
            </a:lvl1pPr>
          </a:lstStyle>
          <a:p>
            <a:fld id="{923B85F7-2E30-42CC-8D24-EE34F36EDB05}" type="datetimeFigureOut">
              <a:rPr lang="en-US" smtClean="0"/>
              <a:t>4/21/2022</a:t>
            </a:fld>
            <a:endParaRPr lang="en-US"/>
          </a:p>
        </p:txBody>
      </p:sp>
      <p:sp>
        <p:nvSpPr>
          <p:cNvPr id="4" name="Slide Image Placeholder 3"/>
          <p:cNvSpPr>
            <a:spLocks noGrp="1" noRot="1" noChangeAspect="1"/>
          </p:cNvSpPr>
          <p:nvPr>
            <p:ph type="sldImg" idx="2"/>
          </p:nvPr>
        </p:nvSpPr>
        <p:spPr>
          <a:xfrm>
            <a:off x="419100" y="1241425"/>
            <a:ext cx="5956300" cy="33512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79486"/>
            <a:ext cx="5435600" cy="391048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3107"/>
            <a:ext cx="2944283" cy="49829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33107"/>
            <a:ext cx="2944283" cy="498294"/>
          </a:xfrm>
          <a:prstGeom prst="rect">
            <a:avLst/>
          </a:prstGeom>
        </p:spPr>
        <p:txBody>
          <a:bodyPr vert="horz" lIns="91440" tIns="45720" rIns="91440" bIns="45720" rtlCol="0" anchor="b"/>
          <a:lstStyle>
            <a:lvl1pPr algn="r">
              <a:defRPr sz="1200"/>
            </a:lvl1pPr>
          </a:lstStyle>
          <a:p>
            <a:fld id="{7BEAC42C-8DD0-40A4-A042-BA80F6BF0D1D}" type="slidenum">
              <a:rPr lang="en-US" smtClean="0"/>
              <a:t>‹N°›</a:t>
            </a:fld>
            <a:endParaRPr lang="en-US"/>
          </a:p>
        </p:txBody>
      </p:sp>
    </p:spTree>
    <p:extLst>
      <p:ext uri="{BB962C8B-B14F-4D97-AF65-F5344CB8AC3E}">
        <p14:creationId xmlns:p14="http://schemas.microsoft.com/office/powerpoint/2010/main" val="2064108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effectLst/>
                <a:latin typeface="+mn-lt"/>
                <a:ea typeface="Calibri" panose="020F0502020204030204" pitchFamily="34" charset="0"/>
                <a:cs typeface="Times New Roman" panose="02020603050405020304" pitchFamily="18" charset="0"/>
              </a:rPr>
              <a:t>460–370 BCE</a:t>
            </a:r>
            <a:r>
              <a:rPr lang="fr-FR" sz="1800" b="0" dirty="0">
                <a:effectLst/>
                <a:latin typeface="+mn-lt"/>
                <a:ea typeface="Calibri" panose="020F0502020204030204" pitchFamily="34" charset="0"/>
                <a:cs typeface="Times New Roman" panose="02020603050405020304" pitchFamily="18" charset="0"/>
              </a:rPr>
              <a:t>: </a:t>
            </a:r>
            <a:r>
              <a:rPr lang="en-US" sz="1800" b="0" dirty="0">
                <a:effectLst/>
                <a:latin typeface="+mn-lt"/>
                <a:ea typeface="Calibri" panose="020F0502020204030204" pitchFamily="34" charset="0"/>
                <a:cs typeface="Times New Roman" panose="02020603050405020304" pitchFamily="18" charset="0"/>
              </a:rPr>
              <a:t>Hippocrates </a:t>
            </a:r>
            <a:r>
              <a:rPr lang="en-US" sz="1800" dirty="0">
                <a:effectLst/>
                <a:latin typeface="+mn-lt"/>
                <a:ea typeface="Calibri" panose="020F0502020204030204" pitchFamily="34" charset="0"/>
                <a:cs typeface="Times New Roman" panose="02020603050405020304" pitchFamily="18" charset="0"/>
              </a:rPr>
              <a:t>publishes “On Airs, Waters and Place,” promoting the concept that public health depends on a clean environment.</a:t>
            </a:r>
            <a:endParaRPr lang="fr-FR" dirty="0">
              <a:latin typeface="+mn-lt"/>
            </a:endParaRPr>
          </a:p>
        </p:txBody>
      </p:sp>
      <p:sp>
        <p:nvSpPr>
          <p:cNvPr id="4" name="Espace réservé du numéro de diapositive 3"/>
          <p:cNvSpPr>
            <a:spLocks noGrp="1"/>
          </p:cNvSpPr>
          <p:nvPr>
            <p:ph type="sldNum" sz="quarter" idx="5"/>
          </p:nvPr>
        </p:nvSpPr>
        <p:spPr/>
        <p:txBody>
          <a:bodyPr/>
          <a:lstStyle/>
          <a:p>
            <a:fld id="{7BEAC42C-8DD0-40A4-A042-BA80F6BF0D1D}" type="slidenum">
              <a:rPr lang="en-US" smtClean="0"/>
              <a:t>2</a:t>
            </a:fld>
            <a:endParaRPr lang="en-US"/>
          </a:p>
        </p:txBody>
      </p:sp>
    </p:spTree>
    <p:extLst>
      <p:ext uri="{BB962C8B-B14F-4D97-AF65-F5344CB8AC3E}">
        <p14:creationId xmlns:p14="http://schemas.microsoft.com/office/powerpoint/2010/main" val="5281517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7BEAC42C-8DD0-40A4-A042-BA80F6BF0D1D}" type="slidenum">
              <a:rPr lang="en-US" smtClean="0"/>
              <a:t>6</a:t>
            </a:fld>
            <a:endParaRPr lang="en-US"/>
          </a:p>
        </p:txBody>
      </p:sp>
    </p:spTree>
    <p:extLst>
      <p:ext uri="{BB962C8B-B14F-4D97-AF65-F5344CB8AC3E}">
        <p14:creationId xmlns:p14="http://schemas.microsoft.com/office/powerpoint/2010/main" val="4548359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fontAlgn="auto">
              <a:spcBef>
                <a:spcPts val="0"/>
              </a:spcBef>
              <a:spcAft>
                <a:spcPts val="800"/>
              </a:spcAft>
              <a:defRPr/>
            </a:pPr>
            <a:r>
              <a:rPr lang="en-US" sz="1200" dirty="0"/>
              <a:t>The Tripartite and UNEP have developed a draft One Health Joint Plan for Action (OH JPA) (2022-2026) with a common vision and commitment to advancing collective action for successful One Health implementation for managing health threats at all levels and advancing the SDGs.</a:t>
            </a:r>
          </a:p>
          <a:p>
            <a:pPr marL="0" fontAlgn="auto">
              <a:spcBef>
                <a:spcPts val="0"/>
              </a:spcBef>
              <a:spcAft>
                <a:spcPts val="800"/>
              </a:spcAft>
              <a:defRPr/>
            </a:pPr>
            <a:r>
              <a:rPr lang="en-US" sz="1200" dirty="0"/>
              <a:t>This responded to the recommendations made by the 27th Tripartite Annual Executive Meeting (February 2021). </a:t>
            </a:r>
          </a:p>
          <a:p>
            <a:pPr marL="0" fontAlgn="auto">
              <a:spcBef>
                <a:spcPts val="0"/>
              </a:spcBef>
              <a:spcAft>
                <a:spcPts val="800"/>
              </a:spcAft>
              <a:defRPr/>
            </a:pPr>
            <a:r>
              <a:rPr lang="en-US" sz="1200" dirty="0"/>
              <a:t>The One Health Joint Plan of Action adopted the One Health definition developed by OHHLEP </a:t>
            </a:r>
          </a:p>
          <a:p>
            <a:pPr marL="0" fontAlgn="auto">
              <a:spcBef>
                <a:spcPts val="0"/>
              </a:spcBef>
              <a:spcAft>
                <a:spcPts val="800"/>
              </a:spcAft>
              <a:defRPr/>
            </a:pPr>
            <a:r>
              <a:rPr lang="en-US" sz="1200" dirty="0"/>
              <a:t>The OH JPA contains 6 actions tracks with high-level actions and specific activities:</a:t>
            </a:r>
          </a:p>
          <a:p>
            <a:pPr marL="342900" fontAlgn="auto">
              <a:spcBef>
                <a:spcPts val="0"/>
              </a:spcBef>
              <a:spcAft>
                <a:spcPts val="0"/>
              </a:spcAft>
              <a:defRPr/>
            </a:pPr>
            <a:r>
              <a:rPr lang="en-US" sz="1200" dirty="0"/>
              <a:t>Enhancing One Health capacities to strengthen health systems </a:t>
            </a:r>
          </a:p>
          <a:p>
            <a:pPr marL="342900" fontAlgn="auto">
              <a:spcBef>
                <a:spcPts val="0"/>
              </a:spcBef>
              <a:spcAft>
                <a:spcPts val="0"/>
              </a:spcAft>
              <a:defRPr/>
            </a:pPr>
            <a:r>
              <a:rPr lang="en-US" sz="1200" dirty="0"/>
              <a:t>Reducing the risks from emerging and re-emerging zoonotic epidemics and pandemics </a:t>
            </a:r>
          </a:p>
          <a:p>
            <a:pPr marL="342900" fontAlgn="auto">
              <a:spcBef>
                <a:spcPts val="0"/>
              </a:spcBef>
              <a:spcAft>
                <a:spcPts val="0"/>
              </a:spcAft>
              <a:defRPr/>
            </a:pPr>
            <a:r>
              <a:rPr lang="en-US" sz="1200" dirty="0"/>
              <a:t>Controlling and eliminating endemic zoonotic, neglected tropical and vector-borne diseases </a:t>
            </a:r>
          </a:p>
          <a:p>
            <a:pPr marL="342900" fontAlgn="auto">
              <a:spcBef>
                <a:spcPts val="0"/>
              </a:spcBef>
              <a:spcAft>
                <a:spcPts val="0"/>
              </a:spcAft>
              <a:defRPr/>
            </a:pPr>
            <a:r>
              <a:rPr lang="en-US" sz="1200" dirty="0"/>
              <a:t>Strengthening the assessment, management and communication of food safety risks </a:t>
            </a:r>
          </a:p>
          <a:p>
            <a:pPr marL="342900" fontAlgn="auto">
              <a:spcBef>
                <a:spcPts val="0"/>
              </a:spcBef>
              <a:spcAft>
                <a:spcPts val="0"/>
              </a:spcAft>
              <a:defRPr/>
            </a:pPr>
            <a:r>
              <a:rPr lang="en-US" sz="1200" dirty="0"/>
              <a:t>Curbing the silent pandemic of Antimicrobial Resistance (AMR) </a:t>
            </a:r>
          </a:p>
          <a:p>
            <a:pPr marL="342900" fontAlgn="auto">
              <a:spcBef>
                <a:spcPts val="0"/>
              </a:spcBef>
              <a:spcAft>
                <a:spcPts val="800"/>
              </a:spcAft>
              <a:defRPr/>
            </a:pPr>
            <a:r>
              <a:rPr lang="en-US" sz="1200" dirty="0"/>
              <a:t>Integrating the Environment into One Health</a:t>
            </a:r>
          </a:p>
          <a:p>
            <a:pPr fontAlgn="auto">
              <a:spcAft>
                <a:spcPts val="0"/>
              </a:spcAft>
              <a:defRPr/>
            </a:pPr>
            <a:r>
              <a:rPr lang="en-US" sz="1200" dirty="0"/>
              <a:t>The OH JPA was developed through a consultative process within the four organizations including close collaboration with OHHLEP. </a:t>
            </a:r>
          </a:p>
          <a:p>
            <a:pPr fontAlgn="auto">
              <a:spcAft>
                <a:spcPts val="0"/>
              </a:spcAft>
              <a:defRPr/>
            </a:pPr>
            <a:r>
              <a:rPr lang="en-US" sz="1200" dirty="0"/>
              <a:t>This is a living JPA.</a:t>
            </a:r>
          </a:p>
          <a:p>
            <a:endParaRPr lang="en-US" dirty="0"/>
          </a:p>
        </p:txBody>
      </p:sp>
      <p:sp>
        <p:nvSpPr>
          <p:cNvPr id="4" name="Slide Number Placeholder 3"/>
          <p:cNvSpPr>
            <a:spLocks noGrp="1"/>
          </p:cNvSpPr>
          <p:nvPr>
            <p:ph type="sldNum" sz="quarter" idx="5"/>
          </p:nvPr>
        </p:nvSpPr>
        <p:spPr/>
        <p:txBody>
          <a:bodyPr/>
          <a:lstStyle/>
          <a:p>
            <a:fld id="{D0E16F14-DEA4-44C1-A56B-15B01076BD8E}" type="slidenum">
              <a:rPr lang="en-US" smtClean="0"/>
              <a:t>7</a:t>
            </a:fld>
            <a:endParaRPr lang="en-US"/>
          </a:p>
        </p:txBody>
      </p:sp>
    </p:spTree>
    <p:extLst>
      <p:ext uri="{BB962C8B-B14F-4D97-AF65-F5344CB8AC3E}">
        <p14:creationId xmlns:p14="http://schemas.microsoft.com/office/powerpoint/2010/main" val="1139422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7BEAC42C-8DD0-40A4-A042-BA80F6BF0D1D}" type="slidenum">
              <a:rPr lang="en-US" smtClean="0"/>
              <a:t>12</a:t>
            </a:fld>
            <a:endParaRPr lang="en-US"/>
          </a:p>
        </p:txBody>
      </p:sp>
    </p:spTree>
    <p:extLst>
      <p:ext uri="{BB962C8B-B14F-4D97-AF65-F5344CB8AC3E}">
        <p14:creationId xmlns:p14="http://schemas.microsoft.com/office/powerpoint/2010/main" val="3803300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 in particular through good governance, and encourages them to cooperate with other public health stakeholders</a:t>
            </a:r>
          </a:p>
          <a:p>
            <a:endParaRPr lang="en-GB" dirty="0"/>
          </a:p>
        </p:txBody>
      </p:sp>
      <p:sp>
        <p:nvSpPr>
          <p:cNvPr id="4" name="Slide Number Placeholder 3"/>
          <p:cNvSpPr>
            <a:spLocks noGrp="1"/>
          </p:cNvSpPr>
          <p:nvPr>
            <p:ph type="sldNum" sz="quarter" idx="10"/>
          </p:nvPr>
        </p:nvSpPr>
        <p:spPr/>
        <p:txBody>
          <a:bodyPr/>
          <a:lstStyle/>
          <a:p>
            <a:fld id="{8CA67B6D-C516-4CB6-86D8-05AD3996A628}" type="slidenum">
              <a:rPr lang="en-GB" smtClean="0"/>
              <a:t>20</a:t>
            </a:fld>
            <a:endParaRPr lang="en-GB"/>
          </a:p>
        </p:txBody>
      </p:sp>
    </p:spTree>
    <p:extLst>
      <p:ext uri="{BB962C8B-B14F-4D97-AF65-F5344CB8AC3E}">
        <p14:creationId xmlns:p14="http://schemas.microsoft.com/office/powerpoint/2010/main" val="26813722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f6741e2f41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f6741e2f41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Second version, edited by Guillaume, feel free to make any changes</a:t>
            </a: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69157" y="-106516"/>
            <a:ext cx="13431691" cy="7564654"/>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473230" y="2404534"/>
            <a:ext cx="8115817" cy="1646302"/>
          </a:xfrm>
          <a:prstGeom prst="rect">
            <a:avLst/>
          </a:prstGeom>
        </p:spPr>
        <p:txBody>
          <a:bodyPr anchor="b">
            <a:noAutofit/>
          </a:bodyPr>
          <a:lstStyle>
            <a:lvl1pPr algn="r">
              <a:defRPr sz="5400" b="0" i="0">
                <a:solidFill>
                  <a:schemeClr val="accent2">
                    <a:lumMod val="75000"/>
                  </a:schemeClr>
                </a:solidFill>
                <a:latin typeface="Calibri Light" panose="020F0302020204030204" pitchFamily="34" charset="0"/>
                <a:cs typeface="Calibri Light" panose="020F0302020204030204" pitchFamily="34" charset="0"/>
              </a:defRPr>
            </a:lvl1pPr>
          </a:lstStyle>
          <a:p>
            <a:r>
              <a:rPr lang="en-US"/>
              <a:t>Click to edit Master title style</a:t>
            </a:r>
          </a:p>
        </p:txBody>
      </p:sp>
      <p:sp>
        <p:nvSpPr>
          <p:cNvPr id="3" name="Subtitle 2"/>
          <p:cNvSpPr>
            <a:spLocks noGrp="1"/>
          </p:cNvSpPr>
          <p:nvPr>
            <p:ph type="subTitle" idx="1"/>
          </p:nvPr>
        </p:nvSpPr>
        <p:spPr>
          <a:xfrm>
            <a:off x="1473230" y="4050833"/>
            <a:ext cx="8115817" cy="643469"/>
          </a:xfrm>
        </p:spPr>
        <p:txBody>
          <a:bodyPr anchor="t">
            <a:normAutofit/>
          </a:bodyPr>
          <a:lstStyle>
            <a:lvl1pPr marL="0" indent="0" algn="r">
              <a:buNone/>
              <a:defRPr sz="2400" b="0" i="0">
                <a:solidFill>
                  <a:schemeClr val="tx1">
                    <a:lumMod val="50000"/>
                    <a:lumOff val="50000"/>
                  </a:schemeClr>
                </a:solidFill>
                <a:latin typeface="Calibri Light" panose="020F0302020204030204" pitchFamily="34" charset="0"/>
                <a:cs typeface="Calibri Light" panose="020F03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a:p>
        </p:txBody>
      </p:sp>
      <p:pic>
        <p:nvPicPr>
          <p:cNvPr id="18" name="Picture 17" descr="A picture containing object&#10;&#10;Description automatically generated">
            <a:extLst>
              <a:ext uri="{FF2B5EF4-FFF2-40B4-BE49-F238E27FC236}">
                <a16:creationId xmlns:a16="http://schemas.microsoft.com/office/drawing/2014/main" id="{F7CCCC73-C482-EC42-B6EB-03B96DD2C16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73230" y="641354"/>
            <a:ext cx="8115816" cy="767917"/>
          </a:xfrm>
          <a:prstGeom prst="rect">
            <a:avLst/>
          </a:prstGeom>
        </p:spPr>
      </p:pic>
    </p:spTree>
    <p:extLst>
      <p:ext uri="{BB962C8B-B14F-4D97-AF65-F5344CB8AC3E}">
        <p14:creationId xmlns:p14="http://schemas.microsoft.com/office/powerpoint/2010/main" val="1394143250"/>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674134" cy="3403600"/>
          </a:xfrm>
          <a:prstGeom prst="rect">
            <a:avLst/>
          </a:prstGeom>
        </p:spPr>
        <p:txBody>
          <a:bodyPr anchor="ctr">
            <a:normAutofit/>
          </a:bodyPr>
          <a:lstStyle>
            <a:lvl1pPr algn="l">
              <a:defRPr sz="4400" b="0" cap="none"/>
            </a:lvl1pPr>
          </a:lstStyle>
          <a:p>
            <a:r>
              <a:rPr lang="en-US"/>
              <a:t>Click to edit Master title style</a:t>
            </a:r>
          </a:p>
        </p:txBody>
      </p:sp>
      <p:sp>
        <p:nvSpPr>
          <p:cNvPr id="3" name="Text Placeholder 2"/>
          <p:cNvSpPr>
            <a:spLocks noGrp="1"/>
          </p:cNvSpPr>
          <p:nvPr>
            <p:ph type="body" idx="1"/>
          </p:nvPr>
        </p:nvSpPr>
        <p:spPr>
          <a:xfrm>
            <a:off x="677335" y="4145872"/>
            <a:ext cx="8674134" cy="1895490"/>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a:p>
        </p:txBody>
      </p:sp>
    </p:spTree>
    <p:extLst>
      <p:ext uri="{BB962C8B-B14F-4D97-AF65-F5344CB8AC3E}">
        <p14:creationId xmlns:p14="http://schemas.microsoft.com/office/powerpoint/2010/main" val="3762380135"/>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1470" y="609600"/>
            <a:ext cx="8202584" cy="3022600"/>
          </a:xfrm>
          <a:prstGeom prst="rect">
            <a:avLst/>
          </a:prstGeom>
        </p:spPr>
        <p:txBody>
          <a:bodyPr anchor="ctr">
            <a:normAutofit/>
          </a:bodyPr>
          <a:lstStyle>
            <a:lvl1pPr algn="r">
              <a:defRPr sz="4400" b="0" cap="none"/>
            </a:lvl1pPr>
          </a:lstStyle>
          <a:p>
            <a:r>
              <a:rPr lang="en-US"/>
              <a:t>Click to edit Master title style</a:t>
            </a:r>
          </a:p>
        </p:txBody>
      </p:sp>
      <p:sp>
        <p:nvSpPr>
          <p:cNvPr id="23" name="Text Placeholder 9"/>
          <p:cNvSpPr>
            <a:spLocks noGrp="1"/>
          </p:cNvSpPr>
          <p:nvPr>
            <p:ph type="body" sz="quarter" idx="13"/>
          </p:nvPr>
        </p:nvSpPr>
        <p:spPr>
          <a:xfrm>
            <a:off x="949912" y="3847502"/>
            <a:ext cx="8404142" cy="381000"/>
          </a:xfrm>
        </p:spPr>
        <p:txBody>
          <a:bodyPr anchor="ctr">
            <a:noAutofit/>
          </a:bodyPr>
          <a:lstStyle>
            <a:lvl1pPr marL="0" indent="0" algn="r">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4703" y="4470400"/>
            <a:ext cx="8679350" cy="1570962"/>
          </a:xfrm>
        </p:spPr>
        <p:txBody>
          <a:bodyPr anchor="ctr">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a:p>
        </p:txBody>
      </p:sp>
      <p:sp>
        <p:nvSpPr>
          <p:cNvPr id="24" name="TextBox 23"/>
          <p:cNvSpPr txBox="1"/>
          <p:nvPr/>
        </p:nvSpPr>
        <p:spPr>
          <a:xfrm>
            <a:off x="674703" y="81663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
        <p:nvSpPr>
          <p:cNvPr id="25" name="TextBox 24"/>
          <p:cNvSpPr txBox="1"/>
          <p:nvPr/>
        </p:nvSpPr>
        <p:spPr>
          <a:xfrm>
            <a:off x="9315633" y="290960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87160788"/>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835498" cy="13208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77333" y="2143336"/>
            <a:ext cx="8835499"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a:p>
        </p:txBody>
      </p:sp>
    </p:spTree>
    <p:extLst>
      <p:ext uri="{BB962C8B-B14F-4D97-AF65-F5344CB8AC3E}">
        <p14:creationId xmlns:p14="http://schemas.microsoft.com/office/powerpoint/2010/main" val="162953762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9EBEED3-5243-0D40-96CF-C3BE639A169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le 1"/>
          <p:cNvSpPr>
            <a:spLocks noGrp="1"/>
          </p:cNvSpPr>
          <p:nvPr>
            <p:ph type="title"/>
          </p:nvPr>
        </p:nvSpPr>
        <p:spPr>
          <a:xfrm>
            <a:off x="677333" y="609600"/>
            <a:ext cx="10524827" cy="13208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77334" y="2160589"/>
            <a:ext cx="10524826"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D57F1E4F-1CFF-5643-939E-217C01CDF565}" type="slidenum">
              <a:rPr lang="en-US" smtClean="0"/>
              <a:pPr/>
              <a:t>‹N°›</a:t>
            </a:fld>
            <a:endParaRPr lang="en-US"/>
          </a:p>
        </p:txBody>
      </p:sp>
      <p:pic>
        <p:nvPicPr>
          <p:cNvPr id="7" name="Picture 6" descr="A picture containing object&#10;&#10;Description automatically generated">
            <a:extLst>
              <a:ext uri="{FF2B5EF4-FFF2-40B4-BE49-F238E27FC236}">
                <a16:creationId xmlns:a16="http://schemas.microsoft.com/office/drawing/2014/main" id="{924D9725-6D4A-F94C-BDAA-78DA86F569D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97876" y="6208362"/>
            <a:ext cx="4187825" cy="396250"/>
          </a:xfrm>
          <a:prstGeom prst="rect">
            <a:avLst/>
          </a:prstGeom>
        </p:spPr>
      </p:pic>
      <p:pic>
        <p:nvPicPr>
          <p:cNvPr id="9" name="Picture 8">
            <a:extLst>
              <a:ext uri="{FF2B5EF4-FFF2-40B4-BE49-F238E27FC236}">
                <a16:creationId xmlns:a16="http://schemas.microsoft.com/office/drawing/2014/main" id="{D031C5D7-FC43-6B48-B1B9-1EAA56AF84A8}"/>
              </a:ext>
            </a:extLst>
          </p:cNvPr>
          <p:cNvPicPr>
            <a:picLocks noChangeAspect="1"/>
          </p:cNvPicPr>
          <p:nvPr userDrawn="1"/>
        </p:nvPicPr>
        <p:blipFill>
          <a:blip r:embed="rId3"/>
          <a:stretch>
            <a:fillRect/>
          </a:stretch>
        </p:blipFill>
        <p:spPr>
          <a:xfrm>
            <a:off x="7722896" y="6177626"/>
            <a:ext cx="1625357" cy="345473"/>
          </a:xfrm>
          <a:prstGeom prst="rect">
            <a:avLst/>
          </a:prstGeom>
        </p:spPr>
      </p:pic>
      <p:pic>
        <p:nvPicPr>
          <p:cNvPr id="10" name="Picture 9">
            <a:extLst>
              <a:ext uri="{FF2B5EF4-FFF2-40B4-BE49-F238E27FC236}">
                <a16:creationId xmlns:a16="http://schemas.microsoft.com/office/drawing/2014/main" id="{512DA25B-7409-4540-8E48-666CAE61AFDE}"/>
              </a:ext>
            </a:extLst>
          </p:cNvPr>
          <p:cNvPicPr>
            <a:picLocks noChangeAspect="1"/>
          </p:cNvPicPr>
          <p:nvPr userDrawn="1"/>
        </p:nvPicPr>
        <p:blipFill>
          <a:blip r:embed="rId4"/>
          <a:stretch>
            <a:fillRect/>
          </a:stretch>
        </p:blipFill>
        <p:spPr>
          <a:xfrm>
            <a:off x="7927736" y="6535515"/>
            <a:ext cx="1420168" cy="100840"/>
          </a:xfrm>
          <a:prstGeom prst="rect">
            <a:avLst/>
          </a:prstGeom>
        </p:spPr>
      </p:pic>
    </p:spTree>
    <p:extLst>
      <p:ext uri="{BB962C8B-B14F-4D97-AF65-F5344CB8AC3E}">
        <p14:creationId xmlns:p14="http://schemas.microsoft.com/office/powerpoint/2010/main" val="2254180904"/>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8668033" cy="13208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89970" y="2160589"/>
            <a:ext cx="4255396"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p:txBody>
          <a:bodyPr/>
          <a:lstStyle/>
          <a:p>
            <a:fld id="{AF13FE66-1F11-4FF9-AA17-F5DF8DD136A1}" type="slidenum">
              <a:rPr lang="en-GB" smtClean="0"/>
              <a:pPr/>
              <a:t>‹N°›</a:t>
            </a:fld>
            <a:endParaRPr lang="en-GB"/>
          </a:p>
        </p:txBody>
      </p:sp>
    </p:spTree>
    <p:extLst>
      <p:ext uri="{BB962C8B-B14F-4D97-AF65-F5344CB8AC3E}">
        <p14:creationId xmlns:p14="http://schemas.microsoft.com/office/powerpoint/2010/main" val="1225181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D57F1E4F-1CFF-5643-939E-217C01CDF565}" type="slidenum">
              <a:rPr lang="en-US" smtClean="0"/>
              <a:pPr/>
              <a:t>‹N°›</a:t>
            </a:fld>
            <a:endParaRPr lang="en-US"/>
          </a:p>
        </p:txBody>
      </p:sp>
    </p:spTree>
    <p:extLst>
      <p:ext uri="{BB962C8B-B14F-4D97-AF65-F5344CB8AC3E}">
        <p14:creationId xmlns:p14="http://schemas.microsoft.com/office/powerpoint/2010/main" val="24480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a:prstGeom prst="rect">
            <a:avLst/>
          </a:prstGeom>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D57F1E4F-1CFF-5643-939E-217C01CDF565}" type="slidenum">
              <a:rPr lang="en-US" smtClean="0"/>
              <a:pPr/>
              <a:t>‹N°›</a:t>
            </a:fld>
            <a:endParaRPr lang="en-US"/>
          </a:p>
        </p:txBody>
      </p:sp>
    </p:spTree>
    <p:extLst>
      <p:ext uri="{BB962C8B-B14F-4D97-AF65-F5344CB8AC3E}">
        <p14:creationId xmlns:p14="http://schemas.microsoft.com/office/powerpoint/2010/main" val="2288966031"/>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‹N°›</a:t>
            </a:fld>
            <a:endParaRPr lang="en-US"/>
          </a:p>
        </p:txBody>
      </p:sp>
    </p:spTree>
    <p:extLst>
      <p:ext uri="{BB962C8B-B14F-4D97-AF65-F5344CB8AC3E}">
        <p14:creationId xmlns:p14="http://schemas.microsoft.com/office/powerpoint/2010/main" val="92679395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7E6026A-85A2-D943-BF4E-E5A4881BFC6C}"/>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Slide Number Placeholder 3"/>
          <p:cNvSpPr>
            <a:spLocks noGrp="1"/>
          </p:cNvSpPr>
          <p:nvPr>
            <p:ph type="sldNum" sz="quarter" idx="12"/>
          </p:nvPr>
        </p:nvSpPr>
        <p:spPr/>
        <p:txBody>
          <a:bodyPr/>
          <a:lstStyle>
            <a:lvl1pPr>
              <a:defRPr>
                <a:solidFill>
                  <a:schemeClr val="accent1"/>
                </a:solidFill>
              </a:defRPr>
            </a:lvl1pPr>
          </a:lstStyle>
          <a:p>
            <a:fld id="{D57F1E4F-1CFF-5643-939E-217C01CDF565}" type="slidenum">
              <a:rPr lang="en-US" smtClean="0"/>
              <a:pPr/>
              <a:t>‹N°›</a:t>
            </a:fld>
            <a:endParaRPr lang="en-US"/>
          </a:p>
        </p:txBody>
      </p:sp>
    </p:spTree>
    <p:extLst>
      <p:ext uri="{BB962C8B-B14F-4D97-AF65-F5344CB8AC3E}">
        <p14:creationId xmlns:p14="http://schemas.microsoft.com/office/powerpoint/2010/main" val="1306708348"/>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689502" cy="566738"/>
          </a:xfrm>
          <a:prstGeom prst="rect">
            <a:avLst/>
          </a:prstGeo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677333" y="609600"/>
            <a:ext cx="8689503"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677334" y="5367338"/>
            <a:ext cx="8689502"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D57F1E4F-1CFF-5643-939E-217C01CDF565}" type="slidenum">
              <a:rPr lang="en-US" smtClean="0"/>
              <a:pPr/>
              <a:t>‹N°›</a:t>
            </a:fld>
            <a:endParaRPr lang="en-US"/>
          </a:p>
        </p:txBody>
      </p:sp>
    </p:spTree>
    <p:extLst>
      <p:ext uri="{BB962C8B-B14F-4D97-AF65-F5344CB8AC3E}">
        <p14:creationId xmlns:p14="http://schemas.microsoft.com/office/powerpoint/2010/main" val="1156614923"/>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946E1CE1-7197-8141-9D9B-957F9ADC38F3}"/>
              </a:ext>
            </a:extLst>
          </p:cNvPr>
          <p:cNvGrpSpPr/>
          <p:nvPr userDrawn="1"/>
        </p:nvGrpSpPr>
        <p:grpSpPr>
          <a:xfrm>
            <a:off x="-69157" y="-106516"/>
            <a:ext cx="13431691" cy="7564654"/>
            <a:chOff x="0" y="-8467"/>
            <a:chExt cx="12192000" cy="6866467"/>
          </a:xfrm>
        </p:grpSpPr>
        <p:sp>
          <p:nvSpPr>
            <p:cNvPr id="35" name="Freeform 34">
              <a:extLst>
                <a:ext uri="{FF2B5EF4-FFF2-40B4-BE49-F238E27FC236}">
                  <a16:creationId xmlns:a16="http://schemas.microsoft.com/office/drawing/2014/main" id="{6A13AC9B-24AF-694E-9483-920EE798E49D}"/>
                </a:ext>
              </a:extLst>
            </p:cNvPr>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36" name="Straight Connector 35">
              <a:extLst>
                <a:ext uri="{FF2B5EF4-FFF2-40B4-BE49-F238E27FC236}">
                  <a16:creationId xmlns:a16="http://schemas.microsoft.com/office/drawing/2014/main" id="{869EE374-56CD-9D45-8E33-125D8EB33C20}"/>
                </a:ext>
              </a:extLst>
            </p:cNvPr>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F951CDCD-CE74-E34F-8157-71BC281B7324}"/>
                </a:ext>
              </a:extLst>
            </p:cNvPr>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8" name="Rectangle 23">
              <a:extLst>
                <a:ext uri="{FF2B5EF4-FFF2-40B4-BE49-F238E27FC236}">
                  <a16:creationId xmlns:a16="http://schemas.microsoft.com/office/drawing/2014/main" id="{02EB24B8-DB40-6647-A1D6-7552ECFC9BCF}"/>
                </a:ext>
              </a:extLst>
            </p:cNvPr>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Rectangle 25">
              <a:extLst>
                <a:ext uri="{FF2B5EF4-FFF2-40B4-BE49-F238E27FC236}">
                  <a16:creationId xmlns:a16="http://schemas.microsoft.com/office/drawing/2014/main" id="{98CFA4F5-4E78-8245-8A10-4A8CBB20E592}"/>
                </a:ext>
              </a:extLst>
            </p:cNvPr>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Isosceles Triangle 22">
              <a:extLst>
                <a:ext uri="{FF2B5EF4-FFF2-40B4-BE49-F238E27FC236}">
                  <a16:creationId xmlns:a16="http://schemas.microsoft.com/office/drawing/2014/main" id="{41A94A19-7ABE-8448-9316-459BC1DFA5DA}"/>
                </a:ext>
              </a:extLst>
            </p:cNvPr>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41" name="Rectangle 27">
              <a:extLst>
                <a:ext uri="{FF2B5EF4-FFF2-40B4-BE49-F238E27FC236}">
                  <a16:creationId xmlns:a16="http://schemas.microsoft.com/office/drawing/2014/main" id="{F7E6396E-C69B-9148-9CC2-FC45276E028D}"/>
                </a:ext>
              </a:extLst>
            </p:cNvPr>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2" name="Rectangle 28">
              <a:extLst>
                <a:ext uri="{FF2B5EF4-FFF2-40B4-BE49-F238E27FC236}">
                  <a16:creationId xmlns:a16="http://schemas.microsoft.com/office/drawing/2014/main" id="{78CC29DD-EB52-3A48-AA7B-1FF3CB88BD50}"/>
                </a:ext>
              </a:extLst>
            </p:cNvPr>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3" name="Rectangle 29">
              <a:extLst>
                <a:ext uri="{FF2B5EF4-FFF2-40B4-BE49-F238E27FC236}">
                  <a16:creationId xmlns:a16="http://schemas.microsoft.com/office/drawing/2014/main" id="{E6C1D37F-1355-434C-BC84-90F9C1016775}"/>
                </a:ext>
              </a:extLst>
            </p:cNvPr>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5" name="Isosceles Triangle 26">
              <a:extLst>
                <a:ext uri="{FF2B5EF4-FFF2-40B4-BE49-F238E27FC236}">
                  <a16:creationId xmlns:a16="http://schemas.microsoft.com/office/drawing/2014/main" id="{F1BA51A4-E251-9F43-89B3-91BFE59F15E8}"/>
                </a:ext>
              </a:extLst>
            </p:cNvPr>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3" name="Text Placeholder 2"/>
          <p:cNvSpPr>
            <a:spLocks noGrp="1"/>
          </p:cNvSpPr>
          <p:nvPr>
            <p:ph type="body" idx="1"/>
          </p:nvPr>
        </p:nvSpPr>
        <p:spPr>
          <a:xfrm>
            <a:off x="677333" y="2160589"/>
            <a:ext cx="8835499" cy="3880773"/>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Slide Number Placeholder 5"/>
          <p:cNvSpPr>
            <a:spLocks noGrp="1"/>
          </p:cNvSpPr>
          <p:nvPr>
            <p:ph type="sldNum" sz="quarter" idx="4"/>
          </p:nvPr>
        </p:nvSpPr>
        <p:spPr>
          <a:xfrm>
            <a:off x="11202161" y="6208362"/>
            <a:ext cx="683339" cy="365125"/>
          </a:xfrm>
          <a:prstGeom prst="rect">
            <a:avLst/>
          </a:prstGeom>
        </p:spPr>
        <p:txBody>
          <a:bodyPr vert="horz" lIns="91440" tIns="45720" rIns="91440" bIns="45720" rtlCol="0" anchor="ctr"/>
          <a:lstStyle>
            <a:lvl1pPr algn="r">
              <a:defRPr sz="900">
                <a:solidFill>
                  <a:schemeClr val="bg1"/>
                </a:solidFill>
              </a:defRPr>
            </a:lvl1pPr>
          </a:lstStyle>
          <a:p>
            <a:fld id="{D57F1E4F-1CFF-5643-939E-217C01CDF565}" type="slidenum">
              <a:rPr lang="en-US" smtClean="0"/>
              <a:pPr/>
              <a:t>‹N°›</a:t>
            </a:fld>
            <a:endParaRPr lang="en-US"/>
          </a:p>
        </p:txBody>
      </p:sp>
      <p:sp>
        <p:nvSpPr>
          <p:cNvPr id="8" name="Title Placeholder 7">
            <a:extLst>
              <a:ext uri="{FF2B5EF4-FFF2-40B4-BE49-F238E27FC236}">
                <a16:creationId xmlns:a16="http://schemas.microsoft.com/office/drawing/2014/main" id="{5BB0107F-B789-D640-ADD0-56ECF5A588F7}"/>
              </a:ext>
            </a:extLst>
          </p:cNvPr>
          <p:cNvSpPr>
            <a:spLocks noGrp="1"/>
          </p:cNvSpPr>
          <p:nvPr>
            <p:ph type="title"/>
          </p:nvPr>
        </p:nvSpPr>
        <p:spPr>
          <a:xfrm>
            <a:off x="677334" y="365125"/>
            <a:ext cx="8835500" cy="1325563"/>
          </a:xfrm>
          <a:prstGeom prst="rect">
            <a:avLst/>
          </a:prstGeom>
        </p:spPr>
        <p:txBody>
          <a:bodyPr vert="horz" lIns="91440" tIns="45720" rIns="91440" bIns="45720" rtlCol="0" anchor="ctr">
            <a:normAutofit/>
          </a:bodyPr>
          <a:lstStyle/>
          <a:p>
            <a:r>
              <a:rPr lang="en-US"/>
              <a:t>Click to edit Master title style</a:t>
            </a:r>
            <a:endParaRPr lang="it-IT"/>
          </a:p>
        </p:txBody>
      </p:sp>
      <p:pic>
        <p:nvPicPr>
          <p:cNvPr id="32" name="Picture 31" descr="A picture containing object&#10;&#10;Description automatically generated">
            <a:extLst>
              <a:ext uri="{FF2B5EF4-FFF2-40B4-BE49-F238E27FC236}">
                <a16:creationId xmlns:a16="http://schemas.microsoft.com/office/drawing/2014/main" id="{56E15867-5217-9F42-8F83-A29BD119AA7A}"/>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697876" y="6208362"/>
            <a:ext cx="4187825" cy="396250"/>
          </a:xfrm>
          <a:prstGeom prst="rect">
            <a:avLst/>
          </a:prstGeom>
        </p:spPr>
      </p:pic>
    </p:spTree>
    <p:extLst>
      <p:ext uri="{BB962C8B-B14F-4D97-AF65-F5344CB8AC3E}">
        <p14:creationId xmlns:p14="http://schemas.microsoft.com/office/powerpoint/2010/main" val="400814828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97" r:id="rId3"/>
    <p:sldLayoutId id="2147483688" r:id="rId4"/>
    <p:sldLayoutId id="2147483689" r:id="rId5"/>
    <p:sldLayoutId id="2147483690" r:id="rId6"/>
    <p:sldLayoutId id="2147483691" r:id="rId7"/>
    <p:sldLayoutId id="2147483696" r:id="rId8"/>
    <p:sldLayoutId id="2147483693" r:id="rId9"/>
    <p:sldLayoutId id="2147483694" r:id="rId10"/>
    <p:sldLayoutId id="2147483695" r:id="rId11"/>
  </p:sldLayoutIdLst>
  <p:hf hdr="0" ftr="0" dt="0"/>
  <p:txStyles>
    <p:titleStyle>
      <a:lvl1pPr algn="l" defTabSz="457200" rtl="0" eaLnBrk="1" latinLnBrk="0" hangingPunct="1">
        <a:spcBef>
          <a:spcPct val="0"/>
        </a:spcBef>
        <a:buNone/>
        <a:defRPr sz="3600" b="0" i="0" kern="1200">
          <a:solidFill>
            <a:schemeClr val="accent2">
              <a:lumMod val="75000"/>
            </a:schemeClr>
          </a:solidFill>
          <a:latin typeface="Calibri Light" panose="020F0302020204030204" pitchFamily="34" charset="0"/>
          <a:ea typeface="+mj-ea"/>
          <a:cs typeface="Calibri Light" panose="020F03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Calibri Light" panose="020F0302020204030204" pitchFamily="34" charset="0"/>
          <a:ea typeface="+mn-ea"/>
          <a:cs typeface="Calibri Light" panose="020F0302020204030204" pitchFamily="34" charset="0"/>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Calibri Light" panose="020F0302020204030204" pitchFamily="34" charset="0"/>
          <a:ea typeface="+mn-ea"/>
          <a:cs typeface="Calibri Light" panose="020F0302020204030204" pitchFamily="34" charset="0"/>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Calibri Light" panose="020F0302020204030204" pitchFamily="34" charset="0"/>
          <a:ea typeface="+mn-ea"/>
          <a:cs typeface="Calibri Light" panose="020F0302020204030204" pitchFamily="34" charset="0"/>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Calibri Light" panose="020F0302020204030204" pitchFamily="34" charset="0"/>
          <a:ea typeface="+mn-ea"/>
          <a:cs typeface="Calibri Light" panose="020F0302020204030204" pitchFamily="34" charset="0"/>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Calibri Light" panose="020F0302020204030204" pitchFamily="34" charset="0"/>
          <a:ea typeface="+mn-ea"/>
          <a:cs typeface="Calibri Light" panose="020F0302020204030204" pitchFamily="34" charset="0"/>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who.int/groups/one-health-high-level-expert-panel/members"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0A8D84A-4193-4B93-AD42-E2F302AD0962}"/>
              </a:ext>
            </a:extLst>
          </p:cNvPr>
          <p:cNvSpPr>
            <a:spLocks noGrp="1"/>
          </p:cNvSpPr>
          <p:nvPr>
            <p:ph type="sldNum" sz="quarter" idx="12"/>
          </p:nvPr>
        </p:nvSpPr>
        <p:spPr/>
        <p:txBody>
          <a:bodyPr/>
          <a:lstStyle/>
          <a:p>
            <a:fld id="{D57F1E4F-1CFF-5643-939E-217C01CDF565}" type="slidenum">
              <a:rPr lang="en-US" smtClean="0"/>
              <a:pPr/>
              <a:t>1</a:t>
            </a:fld>
            <a:endParaRPr lang="en-US"/>
          </a:p>
        </p:txBody>
      </p:sp>
      <p:sp>
        <p:nvSpPr>
          <p:cNvPr id="5" name="Title 1">
            <a:extLst>
              <a:ext uri="{FF2B5EF4-FFF2-40B4-BE49-F238E27FC236}">
                <a16:creationId xmlns:a16="http://schemas.microsoft.com/office/drawing/2014/main" id="{19907C8B-37F9-4327-BD38-0BA5EE931F05}"/>
              </a:ext>
            </a:extLst>
          </p:cNvPr>
          <p:cNvSpPr txBox="1">
            <a:spLocks/>
          </p:cNvSpPr>
          <p:nvPr/>
        </p:nvSpPr>
        <p:spPr>
          <a:xfrm>
            <a:off x="1277409" y="2524125"/>
            <a:ext cx="8835498" cy="13208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0" i="0" kern="1200">
                <a:solidFill>
                  <a:schemeClr val="accent2">
                    <a:lumMod val="75000"/>
                  </a:schemeClr>
                </a:solidFill>
                <a:latin typeface="Calibri Light" panose="020F0302020204030204" pitchFamily="34" charset="0"/>
                <a:ea typeface="+mj-ea"/>
                <a:cs typeface="Calibri Light" panose="020F03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dirty="0"/>
              <a:t>One Health Approach: towards a new Global One Health architecture</a:t>
            </a:r>
            <a:endParaRPr lang="en-US" dirty="0"/>
          </a:p>
        </p:txBody>
      </p:sp>
      <p:sp>
        <p:nvSpPr>
          <p:cNvPr id="6" name="ZoneTexte 5">
            <a:extLst>
              <a:ext uri="{FF2B5EF4-FFF2-40B4-BE49-F238E27FC236}">
                <a16:creationId xmlns:a16="http://schemas.microsoft.com/office/drawing/2014/main" id="{0B908DCE-6E4C-4ECC-BC1D-A20FF0D6F984}"/>
              </a:ext>
            </a:extLst>
          </p:cNvPr>
          <p:cNvSpPr txBox="1"/>
          <p:nvPr/>
        </p:nvSpPr>
        <p:spPr>
          <a:xfrm>
            <a:off x="584593" y="437337"/>
            <a:ext cx="11300907" cy="646331"/>
          </a:xfrm>
          <a:prstGeom prst="rect">
            <a:avLst/>
          </a:prstGeom>
          <a:noFill/>
        </p:spPr>
        <p:txBody>
          <a:bodyPr wrap="square">
            <a:spAutoFit/>
          </a:bodyPr>
          <a:lstStyle/>
          <a:p>
            <a:pPr>
              <a:spcBef>
                <a:spcPct val="0"/>
              </a:spcBef>
            </a:pPr>
            <a:r>
              <a:rPr lang="en-US" sz="3600" b="1" dirty="0">
                <a:solidFill>
                  <a:schemeClr val="accent2">
                    <a:lumMod val="75000"/>
                  </a:schemeClr>
                </a:solidFill>
                <a:latin typeface="Calibri Light" panose="020F0302020204030204" pitchFamily="34" charset="0"/>
                <a:ea typeface="+mj-ea"/>
                <a:cs typeface="Calibri Light" panose="020F0302020204030204" pitchFamily="34" charset="0"/>
              </a:rPr>
              <a:t>FETN One Health Risk Assessment Workshop, 21 April 2022</a:t>
            </a:r>
            <a:endParaRPr lang="fr-FR" sz="3600" b="1" dirty="0">
              <a:solidFill>
                <a:schemeClr val="accent2">
                  <a:lumMod val="75000"/>
                </a:schemeClr>
              </a:solidFill>
              <a:latin typeface="Calibri Light" panose="020F0302020204030204" pitchFamily="34" charset="0"/>
              <a:ea typeface="+mj-ea"/>
              <a:cs typeface="Calibri Light" panose="020F0302020204030204" pitchFamily="34" charset="0"/>
            </a:endParaRPr>
          </a:p>
        </p:txBody>
      </p:sp>
    </p:spTree>
    <p:extLst>
      <p:ext uri="{BB962C8B-B14F-4D97-AF65-F5344CB8AC3E}">
        <p14:creationId xmlns:p14="http://schemas.microsoft.com/office/powerpoint/2010/main" val="1270138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A20AF-F012-4F8B-86FB-A4E29D276FAA}"/>
              </a:ext>
            </a:extLst>
          </p:cNvPr>
          <p:cNvSpPr>
            <a:spLocks noGrp="1"/>
          </p:cNvSpPr>
          <p:nvPr>
            <p:ph type="title"/>
          </p:nvPr>
        </p:nvSpPr>
        <p:spPr>
          <a:xfrm>
            <a:off x="1334559" y="2657475"/>
            <a:ext cx="8835498" cy="1320800"/>
          </a:xfrm>
        </p:spPr>
        <p:txBody>
          <a:bodyPr/>
          <a:lstStyle/>
          <a:p>
            <a:r>
              <a:rPr lang="en-GB" dirty="0"/>
              <a:t>One Health Approach and public health emergencies: why is it important? </a:t>
            </a:r>
          </a:p>
        </p:txBody>
      </p:sp>
      <p:sp>
        <p:nvSpPr>
          <p:cNvPr id="4" name="Slide Number Placeholder 3">
            <a:extLst>
              <a:ext uri="{FF2B5EF4-FFF2-40B4-BE49-F238E27FC236}">
                <a16:creationId xmlns:a16="http://schemas.microsoft.com/office/drawing/2014/main" id="{44F971D6-EDBC-4584-8A4A-52670124960D}"/>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3971957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D7BE2-C018-4203-B8F8-E1C877FCB878}"/>
              </a:ext>
            </a:extLst>
          </p:cNvPr>
          <p:cNvSpPr>
            <a:spLocks noGrp="1"/>
          </p:cNvSpPr>
          <p:nvPr>
            <p:ph type="title"/>
          </p:nvPr>
        </p:nvSpPr>
        <p:spPr/>
        <p:txBody>
          <a:bodyPr/>
          <a:lstStyle/>
          <a:p>
            <a:r>
              <a:rPr lang="en-GB" dirty="0"/>
              <a:t>EID and Zoonoses: facts not well known </a:t>
            </a:r>
          </a:p>
        </p:txBody>
      </p:sp>
      <p:sp>
        <p:nvSpPr>
          <p:cNvPr id="4" name="Slide Number Placeholder 3">
            <a:extLst>
              <a:ext uri="{FF2B5EF4-FFF2-40B4-BE49-F238E27FC236}">
                <a16:creationId xmlns:a16="http://schemas.microsoft.com/office/drawing/2014/main" id="{0E898D8F-3867-449C-85C8-31C87FDC8176}"/>
              </a:ext>
            </a:extLst>
          </p:cNvPr>
          <p:cNvSpPr>
            <a:spLocks noGrp="1"/>
          </p:cNvSpPr>
          <p:nvPr>
            <p:ph type="sldNum" sz="quarter" idx="12"/>
          </p:nvPr>
        </p:nvSpPr>
        <p:spPr/>
        <p:txBody>
          <a:bodyPr/>
          <a:lstStyle/>
          <a:p>
            <a:fld id="{D57F1E4F-1CFF-5643-939E-217C01CDF565}" type="slidenum">
              <a:rPr lang="en-US" smtClean="0"/>
              <a:pPr/>
              <a:t>11</a:t>
            </a:fld>
            <a:endParaRPr lang="en-US" dirty="0"/>
          </a:p>
        </p:txBody>
      </p:sp>
      <p:pic>
        <p:nvPicPr>
          <p:cNvPr id="15362" name="Picture 2">
            <a:extLst>
              <a:ext uri="{FF2B5EF4-FFF2-40B4-BE49-F238E27FC236}">
                <a16:creationId xmlns:a16="http://schemas.microsoft.com/office/drawing/2014/main" id="{98B50596-4415-43D8-A0D6-DB48EA31F03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79985" y="1849967"/>
            <a:ext cx="4392549" cy="4103158"/>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a:extLst>
              <a:ext uri="{FF2B5EF4-FFF2-40B4-BE49-F238E27FC236}">
                <a16:creationId xmlns:a16="http://schemas.microsoft.com/office/drawing/2014/main" id="{0F317773-CA6F-43AF-8A66-492C08BAFF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6219" y="1697567"/>
            <a:ext cx="2809875" cy="2619375"/>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a:extLst>
              <a:ext uri="{FF2B5EF4-FFF2-40B4-BE49-F238E27FC236}">
                <a16:creationId xmlns:a16="http://schemas.microsoft.com/office/drawing/2014/main" id="{A3E99359-55DE-4136-A1F4-37B6EF90E0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9482" y="4460029"/>
            <a:ext cx="3943350" cy="2247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10575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59F5D-55F3-4892-9716-EAC0768CE4FA}"/>
              </a:ext>
            </a:extLst>
          </p:cNvPr>
          <p:cNvSpPr>
            <a:spLocks noGrp="1"/>
          </p:cNvSpPr>
          <p:nvPr>
            <p:ph type="title"/>
          </p:nvPr>
        </p:nvSpPr>
        <p:spPr/>
        <p:txBody>
          <a:bodyPr/>
          <a:lstStyle/>
          <a:p>
            <a:r>
              <a:rPr lang="en-GB" dirty="0"/>
              <a:t>Few examples:  a lot of viruses but not only</a:t>
            </a:r>
          </a:p>
        </p:txBody>
      </p:sp>
      <p:sp>
        <p:nvSpPr>
          <p:cNvPr id="3" name="Content Placeholder 2">
            <a:extLst>
              <a:ext uri="{FF2B5EF4-FFF2-40B4-BE49-F238E27FC236}">
                <a16:creationId xmlns:a16="http://schemas.microsoft.com/office/drawing/2014/main" id="{3926FFD0-7431-4AA5-98E2-99235A734A57}"/>
              </a:ext>
            </a:extLst>
          </p:cNvPr>
          <p:cNvSpPr>
            <a:spLocks noGrp="1"/>
          </p:cNvSpPr>
          <p:nvPr>
            <p:ph idx="1"/>
          </p:nvPr>
        </p:nvSpPr>
        <p:spPr>
          <a:xfrm>
            <a:off x="677334" y="2143336"/>
            <a:ext cx="2113492" cy="3880773"/>
          </a:xfrm>
        </p:spPr>
        <p:txBody>
          <a:bodyPr>
            <a:normAutofit/>
          </a:bodyPr>
          <a:lstStyle/>
          <a:p>
            <a:pPr algn="l" rtl="0" fontAlgn="base"/>
            <a:r>
              <a:rPr lang="en-GB" sz="2400" b="0" i="0" u="none" strike="noStrike" dirty="0">
                <a:solidFill>
                  <a:srgbClr val="000000"/>
                </a:solidFill>
                <a:effectLst/>
                <a:latin typeface="Calibri" panose="020F0502020204030204" pitchFamily="34" charset="0"/>
              </a:rPr>
              <a:t>SARS COV 2</a:t>
            </a:r>
            <a:r>
              <a:rPr lang="en-US" sz="2400" b="0" i="0" dirty="0">
                <a:solidFill>
                  <a:srgbClr val="000000"/>
                </a:solidFill>
                <a:effectLst/>
                <a:latin typeface="Calibri" panose="020F0502020204030204" pitchFamily="34" charset="0"/>
              </a:rPr>
              <a:t>​</a:t>
            </a:r>
            <a:endParaRPr lang="en-US" sz="2400" b="0" i="0" dirty="0">
              <a:solidFill>
                <a:srgbClr val="000000"/>
              </a:solidFill>
              <a:effectLst/>
              <a:latin typeface="Segoe UI" panose="020B0502040204020203" pitchFamily="34" charset="0"/>
            </a:endParaRPr>
          </a:p>
          <a:p>
            <a:pPr algn="l" rtl="0" fontAlgn="base"/>
            <a:r>
              <a:rPr lang="en-GB" sz="2400" b="0" i="0" u="none" strike="noStrike" dirty="0">
                <a:solidFill>
                  <a:srgbClr val="000000"/>
                </a:solidFill>
                <a:effectLst/>
                <a:latin typeface="Calibri" panose="020F0502020204030204" pitchFamily="34" charset="0"/>
              </a:rPr>
              <a:t>SARS COV 1</a:t>
            </a:r>
            <a:r>
              <a:rPr lang="en-US" sz="2400" b="0" i="0" dirty="0">
                <a:solidFill>
                  <a:srgbClr val="000000"/>
                </a:solidFill>
                <a:effectLst/>
                <a:latin typeface="Calibri" panose="020F0502020204030204" pitchFamily="34" charset="0"/>
              </a:rPr>
              <a:t>​</a:t>
            </a:r>
            <a:endParaRPr lang="en-US" sz="2400" b="0" i="0" dirty="0">
              <a:solidFill>
                <a:srgbClr val="000000"/>
              </a:solidFill>
              <a:effectLst/>
              <a:latin typeface="Segoe UI" panose="020B0502040204020203" pitchFamily="34" charset="0"/>
            </a:endParaRPr>
          </a:p>
          <a:p>
            <a:pPr algn="l" rtl="0" fontAlgn="base"/>
            <a:r>
              <a:rPr lang="en-GB" sz="2400" b="0" i="0" u="none" strike="noStrike" dirty="0">
                <a:solidFill>
                  <a:srgbClr val="000000"/>
                </a:solidFill>
                <a:effectLst/>
                <a:latin typeface="Calibri" panose="020F0502020204030204" pitchFamily="34" charset="0"/>
              </a:rPr>
              <a:t>MERS COV</a:t>
            </a:r>
            <a:r>
              <a:rPr lang="en-US" sz="2400" b="0" i="0" dirty="0">
                <a:solidFill>
                  <a:srgbClr val="000000"/>
                </a:solidFill>
                <a:effectLst/>
                <a:latin typeface="Calibri" panose="020F0502020204030204" pitchFamily="34" charset="0"/>
              </a:rPr>
              <a:t>​</a:t>
            </a:r>
            <a:endParaRPr lang="en-US" sz="2400" b="0" i="0" dirty="0">
              <a:solidFill>
                <a:srgbClr val="000000"/>
              </a:solidFill>
              <a:effectLst/>
              <a:latin typeface="Segoe UI" panose="020B0502040204020203" pitchFamily="34" charset="0"/>
            </a:endParaRPr>
          </a:p>
          <a:p>
            <a:pPr algn="l" rtl="0" fontAlgn="base"/>
            <a:r>
              <a:rPr lang="en-GB" sz="2400" b="0" i="0" u="none" strike="noStrike" dirty="0" err="1">
                <a:solidFill>
                  <a:srgbClr val="000000"/>
                </a:solidFill>
                <a:effectLst/>
                <a:latin typeface="Calibri" panose="020F0502020204030204" pitchFamily="34" charset="0"/>
              </a:rPr>
              <a:t>Nipah</a:t>
            </a:r>
            <a:r>
              <a:rPr lang="en-GB" sz="2400" b="0" i="0" dirty="0">
                <a:solidFill>
                  <a:srgbClr val="000000"/>
                </a:solidFill>
                <a:effectLst/>
                <a:latin typeface="Calibri" panose="020F0502020204030204" pitchFamily="34" charset="0"/>
              </a:rPr>
              <a:t>​</a:t>
            </a:r>
            <a:endParaRPr lang="en-GB" sz="2400" b="0" i="0" dirty="0">
              <a:solidFill>
                <a:srgbClr val="000000"/>
              </a:solidFill>
              <a:effectLst/>
              <a:latin typeface="Segoe UI" panose="020B0502040204020203" pitchFamily="34" charset="0"/>
            </a:endParaRPr>
          </a:p>
          <a:p>
            <a:pPr algn="l" rtl="0" fontAlgn="base"/>
            <a:r>
              <a:rPr lang="en-GB" sz="2400" b="0" i="0" u="none" strike="noStrike" dirty="0">
                <a:solidFill>
                  <a:srgbClr val="000000"/>
                </a:solidFill>
                <a:effectLst/>
                <a:latin typeface="Calibri" panose="020F0502020204030204" pitchFamily="34" charset="0"/>
              </a:rPr>
              <a:t>Ebola</a:t>
            </a:r>
            <a:endParaRPr lang="en-US" sz="2400" b="0" i="0" dirty="0">
              <a:solidFill>
                <a:srgbClr val="000000"/>
              </a:solidFill>
              <a:effectLst/>
              <a:latin typeface="Segoe UI" panose="020B0502040204020203" pitchFamily="34" charset="0"/>
            </a:endParaRPr>
          </a:p>
        </p:txBody>
      </p:sp>
      <p:sp>
        <p:nvSpPr>
          <p:cNvPr id="4" name="Slide Number Placeholder 3">
            <a:extLst>
              <a:ext uri="{FF2B5EF4-FFF2-40B4-BE49-F238E27FC236}">
                <a16:creationId xmlns:a16="http://schemas.microsoft.com/office/drawing/2014/main" id="{DAB23EB4-4630-46B7-8F86-BDBB3D478E19}"/>
              </a:ext>
            </a:extLst>
          </p:cNvPr>
          <p:cNvSpPr>
            <a:spLocks noGrp="1"/>
          </p:cNvSpPr>
          <p:nvPr>
            <p:ph type="sldNum" sz="quarter" idx="12"/>
          </p:nvPr>
        </p:nvSpPr>
        <p:spPr/>
        <p:txBody>
          <a:bodyPr/>
          <a:lstStyle/>
          <a:p>
            <a:fld id="{D57F1E4F-1CFF-5643-939E-217C01CDF565}" type="slidenum">
              <a:rPr lang="en-US" smtClean="0"/>
              <a:pPr/>
              <a:t>12</a:t>
            </a:fld>
            <a:endParaRPr lang="en-US" dirty="0"/>
          </a:p>
        </p:txBody>
      </p:sp>
      <p:pic>
        <p:nvPicPr>
          <p:cNvPr id="16386" name="Picture 2">
            <a:extLst>
              <a:ext uri="{FF2B5EF4-FFF2-40B4-BE49-F238E27FC236}">
                <a16:creationId xmlns:a16="http://schemas.microsoft.com/office/drawing/2014/main" id="{46289344-7CFC-429C-9FA5-4AED80E427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1425" y="1680709"/>
            <a:ext cx="5867400"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7010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9D8BB-C156-41FC-BE10-2FE681016518}"/>
              </a:ext>
            </a:extLst>
          </p:cNvPr>
          <p:cNvSpPr>
            <a:spLocks noGrp="1"/>
          </p:cNvSpPr>
          <p:nvPr>
            <p:ph type="title"/>
          </p:nvPr>
        </p:nvSpPr>
        <p:spPr/>
        <p:txBody>
          <a:bodyPr>
            <a:normAutofit fontScale="90000"/>
          </a:bodyPr>
          <a:lstStyle/>
          <a:p>
            <a:r>
              <a:rPr lang="en-GB" dirty="0"/>
              <a:t>Before the COVID-19 on-going pandemic: already major outbreaks, epidemics and pandemics occurred</a:t>
            </a:r>
          </a:p>
        </p:txBody>
      </p:sp>
      <p:sp>
        <p:nvSpPr>
          <p:cNvPr id="4" name="Slide Number Placeholder 3">
            <a:extLst>
              <a:ext uri="{FF2B5EF4-FFF2-40B4-BE49-F238E27FC236}">
                <a16:creationId xmlns:a16="http://schemas.microsoft.com/office/drawing/2014/main" id="{8FFE7CD5-5148-4425-9278-6CE7CDAB652A}"/>
              </a:ext>
            </a:extLst>
          </p:cNvPr>
          <p:cNvSpPr>
            <a:spLocks noGrp="1"/>
          </p:cNvSpPr>
          <p:nvPr>
            <p:ph type="sldNum" sz="quarter" idx="12"/>
          </p:nvPr>
        </p:nvSpPr>
        <p:spPr/>
        <p:txBody>
          <a:bodyPr/>
          <a:lstStyle/>
          <a:p>
            <a:fld id="{D57F1E4F-1CFF-5643-939E-217C01CDF565}" type="slidenum">
              <a:rPr lang="en-US" smtClean="0"/>
              <a:pPr/>
              <a:t>13</a:t>
            </a:fld>
            <a:endParaRPr lang="en-US" dirty="0"/>
          </a:p>
        </p:txBody>
      </p:sp>
      <p:pic>
        <p:nvPicPr>
          <p:cNvPr id="17410" name="Picture 2">
            <a:extLst>
              <a:ext uri="{FF2B5EF4-FFF2-40B4-BE49-F238E27FC236}">
                <a16:creationId xmlns:a16="http://schemas.microsoft.com/office/drawing/2014/main" id="{EC86746B-A8D8-4EDC-ABDB-E9DF922D702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24995" y="1800225"/>
            <a:ext cx="6511622" cy="388143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63C8F561-B7EE-4492-A8A2-FE993EB3F0A6}"/>
              </a:ext>
            </a:extLst>
          </p:cNvPr>
          <p:cNvSpPr txBox="1"/>
          <p:nvPr/>
        </p:nvSpPr>
        <p:spPr>
          <a:xfrm>
            <a:off x="1845469" y="5681663"/>
            <a:ext cx="2393156" cy="276999"/>
          </a:xfrm>
          <a:prstGeom prst="rect">
            <a:avLst/>
          </a:prstGeom>
          <a:noFill/>
        </p:spPr>
        <p:txBody>
          <a:bodyPr wrap="square">
            <a:spAutoFit/>
          </a:bodyPr>
          <a:lstStyle/>
          <a:p>
            <a:r>
              <a:rPr lang="en-US" sz="1200" b="0" i="0" dirty="0">
                <a:solidFill>
                  <a:srgbClr val="000000"/>
                </a:solidFill>
                <a:effectLst/>
                <a:latin typeface="Calibri" panose="020F0502020204030204" pitchFamily="34" charset="0"/>
              </a:rPr>
              <a:t>Source: NEJM Jan 13, 2016</a:t>
            </a:r>
            <a:endParaRPr lang="en-GB" sz="1200" dirty="0"/>
          </a:p>
        </p:txBody>
      </p:sp>
    </p:spTree>
    <p:extLst>
      <p:ext uri="{BB962C8B-B14F-4D97-AF65-F5344CB8AC3E}">
        <p14:creationId xmlns:p14="http://schemas.microsoft.com/office/powerpoint/2010/main" val="23470446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CDB82B5-72A9-4A23-8186-20425E6F31DC}"/>
              </a:ext>
            </a:extLst>
          </p:cNvPr>
          <p:cNvSpPr>
            <a:spLocks noGrp="1"/>
          </p:cNvSpPr>
          <p:nvPr>
            <p:ph idx="1"/>
          </p:nvPr>
        </p:nvSpPr>
        <p:spPr>
          <a:xfrm>
            <a:off x="213643" y="5374708"/>
            <a:ext cx="11536822" cy="566284"/>
          </a:xfrm>
        </p:spPr>
        <p:txBody>
          <a:bodyPr>
            <a:normAutofit/>
          </a:bodyPr>
          <a:lstStyle/>
          <a:p>
            <a:r>
              <a:rPr lang="fr-FR" b="0" i="0" u="none" strike="noStrike" dirty="0" err="1">
                <a:solidFill>
                  <a:srgbClr val="FF0000"/>
                </a:solidFill>
                <a:effectLst/>
                <a:latin typeface="Calibri" panose="020F0502020204030204" pitchFamily="34" charset="0"/>
              </a:rPr>
              <a:t>We</a:t>
            </a:r>
            <a:r>
              <a:rPr lang="fr-FR" b="0" i="0" u="none" strike="noStrike" dirty="0">
                <a:solidFill>
                  <a:srgbClr val="FF0000"/>
                </a:solidFill>
                <a:effectLst/>
                <a:latin typeface="Calibri" panose="020F0502020204030204" pitchFamily="34" charset="0"/>
              </a:rPr>
              <a:t> all know the </a:t>
            </a:r>
            <a:r>
              <a:rPr lang="fr-FR" b="0" i="0" u="none" strike="noStrike" dirty="0" err="1">
                <a:solidFill>
                  <a:srgbClr val="FF0000"/>
                </a:solidFill>
                <a:effectLst/>
                <a:latin typeface="Calibri" panose="020F0502020204030204" pitchFamily="34" charset="0"/>
              </a:rPr>
              <a:t>effects</a:t>
            </a:r>
            <a:r>
              <a:rPr lang="fr-FR" b="0" i="0" u="none" strike="noStrike" dirty="0">
                <a:solidFill>
                  <a:srgbClr val="FF0000"/>
                </a:solidFill>
                <a:effectLst/>
                <a:latin typeface="Calibri" panose="020F0502020204030204" pitchFamily="34" charset="0"/>
              </a:rPr>
              <a:t> of COVID-19 </a:t>
            </a:r>
            <a:r>
              <a:rPr lang="fr-FR" b="0" i="0" u="none" strike="noStrike" dirty="0" err="1">
                <a:solidFill>
                  <a:srgbClr val="FF0000"/>
                </a:solidFill>
                <a:effectLst/>
                <a:latin typeface="Calibri" panose="020F0502020204030204" pitchFamily="34" charset="0"/>
              </a:rPr>
              <a:t>pandemic</a:t>
            </a:r>
            <a:r>
              <a:rPr lang="fr-FR" b="0" i="0" u="none" strike="noStrike" dirty="0">
                <a:solidFill>
                  <a:srgbClr val="FF0000"/>
                </a:solidFill>
                <a:effectLst/>
                <a:latin typeface="Calibri" panose="020F0502020204030204" pitchFamily="34" charset="0"/>
              </a:rPr>
              <a:t> on health, mental health, </a:t>
            </a:r>
            <a:r>
              <a:rPr lang="fr-FR" b="0" i="0" u="none" strike="noStrike" dirty="0" err="1">
                <a:solidFill>
                  <a:srgbClr val="FF0000"/>
                </a:solidFill>
                <a:effectLst/>
                <a:latin typeface="Calibri" panose="020F0502020204030204" pitchFamily="34" charset="0"/>
              </a:rPr>
              <a:t>economy</a:t>
            </a:r>
            <a:r>
              <a:rPr lang="fr-FR" b="0" i="0" u="none" strike="noStrike" dirty="0">
                <a:solidFill>
                  <a:srgbClr val="FF0000"/>
                </a:solidFill>
                <a:effectLst/>
                <a:latin typeface="Calibri" panose="020F0502020204030204" pitchFamily="34" charset="0"/>
              </a:rPr>
              <a:t>, social aspects, </a:t>
            </a:r>
            <a:r>
              <a:rPr lang="fr-FR" b="0" i="0" u="none" strike="noStrike" dirty="0" err="1">
                <a:solidFill>
                  <a:srgbClr val="FF0000"/>
                </a:solidFill>
                <a:effectLst/>
                <a:latin typeface="Calibri" panose="020F0502020204030204" pitchFamily="34" charset="0"/>
              </a:rPr>
              <a:t>gender</a:t>
            </a:r>
            <a:r>
              <a:rPr lang="fr-FR" b="0" i="0" u="none" strike="noStrike" dirty="0">
                <a:solidFill>
                  <a:srgbClr val="FF0000"/>
                </a:solidFill>
                <a:effectLst/>
                <a:latin typeface="Calibri" panose="020F0502020204030204" pitchFamily="34" charset="0"/>
              </a:rPr>
              <a:t>, </a:t>
            </a:r>
            <a:r>
              <a:rPr lang="fr-FR" b="0" i="0" u="none" strike="noStrike" dirty="0" err="1">
                <a:solidFill>
                  <a:srgbClr val="FF0000"/>
                </a:solidFill>
                <a:effectLst/>
                <a:latin typeface="Calibri" panose="020F0502020204030204" pitchFamily="34" charset="0"/>
              </a:rPr>
              <a:t>equity</a:t>
            </a:r>
            <a:r>
              <a:rPr lang="fr-FR" b="0" i="0" u="none" strike="noStrike" dirty="0">
                <a:solidFill>
                  <a:srgbClr val="FF0000"/>
                </a:solidFill>
                <a:effectLst/>
                <a:latin typeface="Calibri" panose="020F0502020204030204" pitchFamily="34" charset="0"/>
              </a:rPr>
              <a:t> etc.</a:t>
            </a:r>
            <a:endParaRPr lang="en-GB" dirty="0"/>
          </a:p>
        </p:txBody>
      </p:sp>
      <p:sp>
        <p:nvSpPr>
          <p:cNvPr id="4" name="Slide Number Placeholder 3">
            <a:extLst>
              <a:ext uri="{FF2B5EF4-FFF2-40B4-BE49-F238E27FC236}">
                <a16:creationId xmlns:a16="http://schemas.microsoft.com/office/drawing/2014/main" id="{26E2CBBC-FA34-433F-97A2-67D37270EF05}"/>
              </a:ext>
            </a:extLst>
          </p:cNvPr>
          <p:cNvSpPr>
            <a:spLocks noGrp="1"/>
          </p:cNvSpPr>
          <p:nvPr>
            <p:ph type="sldNum" sz="quarter" idx="12"/>
          </p:nvPr>
        </p:nvSpPr>
        <p:spPr/>
        <p:txBody>
          <a:bodyPr/>
          <a:lstStyle/>
          <a:p>
            <a:fld id="{D57F1E4F-1CFF-5643-939E-217C01CDF565}" type="slidenum">
              <a:rPr lang="en-US" smtClean="0"/>
              <a:pPr/>
              <a:t>14</a:t>
            </a:fld>
            <a:endParaRPr lang="en-US" dirty="0"/>
          </a:p>
        </p:txBody>
      </p:sp>
      <p:pic>
        <p:nvPicPr>
          <p:cNvPr id="18434" name="Picture 2">
            <a:extLst>
              <a:ext uri="{FF2B5EF4-FFF2-40B4-BE49-F238E27FC236}">
                <a16:creationId xmlns:a16="http://schemas.microsoft.com/office/drawing/2014/main" id="{3947A135-DD8F-451B-B208-38037C2032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238125"/>
            <a:ext cx="7391400" cy="5048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92722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DC4AAB-6895-4CCB-9E82-A8F4ECF50422}"/>
              </a:ext>
            </a:extLst>
          </p:cNvPr>
          <p:cNvSpPr>
            <a:spLocks noGrp="1"/>
          </p:cNvSpPr>
          <p:nvPr>
            <p:ph type="title"/>
          </p:nvPr>
        </p:nvSpPr>
        <p:spPr>
          <a:xfrm>
            <a:off x="1678251" y="2390775"/>
            <a:ext cx="8835498" cy="1320800"/>
          </a:xfrm>
        </p:spPr>
        <p:txBody>
          <a:bodyPr/>
          <a:lstStyle/>
          <a:p>
            <a:r>
              <a:rPr lang="fr-FR" dirty="0"/>
              <a:t>One Health </a:t>
            </a:r>
            <a:r>
              <a:rPr lang="fr-FR" dirty="0" err="1"/>
              <a:t>Approach</a:t>
            </a:r>
            <a:r>
              <a:rPr lang="fr-FR" dirty="0"/>
              <a:t>: </a:t>
            </a:r>
            <a:r>
              <a:rPr lang="fr-FR" dirty="0" err="1"/>
              <a:t>during</a:t>
            </a:r>
            <a:r>
              <a:rPr lang="fr-FR" dirty="0"/>
              <a:t> a on-</a:t>
            </a:r>
            <a:r>
              <a:rPr lang="fr-FR" dirty="0" err="1"/>
              <a:t>going</a:t>
            </a:r>
            <a:r>
              <a:rPr lang="fr-FR" dirty="0"/>
              <a:t> public health </a:t>
            </a:r>
            <a:r>
              <a:rPr lang="fr-FR" dirty="0" err="1"/>
              <a:t>event</a:t>
            </a:r>
            <a:endParaRPr lang="fr-FR" dirty="0"/>
          </a:p>
        </p:txBody>
      </p:sp>
      <p:sp>
        <p:nvSpPr>
          <p:cNvPr id="4" name="Espace réservé du numéro de diapositive 3">
            <a:extLst>
              <a:ext uri="{FF2B5EF4-FFF2-40B4-BE49-F238E27FC236}">
                <a16:creationId xmlns:a16="http://schemas.microsoft.com/office/drawing/2014/main" id="{B0A9A0C5-884A-45E3-ADB9-D0B0FA8E2B15}"/>
              </a:ext>
            </a:extLst>
          </p:cNvPr>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28808021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6C79D-0563-4C51-906C-37D6304A7940}"/>
              </a:ext>
            </a:extLst>
          </p:cNvPr>
          <p:cNvSpPr>
            <a:spLocks noGrp="1"/>
          </p:cNvSpPr>
          <p:nvPr>
            <p:ph type="title"/>
          </p:nvPr>
        </p:nvSpPr>
        <p:spPr/>
        <p:txBody>
          <a:bodyPr/>
          <a:lstStyle/>
          <a:p>
            <a:r>
              <a:rPr lang="en-GB" dirty="0"/>
              <a:t>How can phase of action reduce the impact?</a:t>
            </a:r>
          </a:p>
        </p:txBody>
      </p:sp>
      <p:sp>
        <p:nvSpPr>
          <p:cNvPr id="4" name="Slide Number Placeholder 3">
            <a:extLst>
              <a:ext uri="{FF2B5EF4-FFF2-40B4-BE49-F238E27FC236}">
                <a16:creationId xmlns:a16="http://schemas.microsoft.com/office/drawing/2014/main" id="{06C36F6D-7E1F-42F2-AA5A-01F65E8320CB}"/>
              </a:ext>
            </a:extLst>
          </p:cNvPr>
          <p:cNvSpPr>
            <a:spLocks noGrp="1"/>
          </p:cNvSpPr>
          <p:nvPr>
            <p:ph type="sldNum" sz="quarter" idx="12"/>
          </p:nvPr>
        </p:nvSpPr>
        <p:spPr/>
        <p:txBody>
          <a:bodyPr/>
          <a:lstStyle/>
          <a:p>
            <a:fld id="{D57F1E4F-1CFF-5643-939E-217C01CDF565}" type="slidenum">
              <a:rPr lang="en-US" smtClean="0"/>
              <a:pPr/>
              <a:t>16</a:t>
            </a:fld>
            <a:endParaRPr lang="en-US" dirty="0"/>
          </a:p>
        </p:txBody>
      </p:sp>
      <p:pic>
        <p:nvPicPr>
          <p:cNvPr id="23554" name="Picture 2">
            <a:extLst>
              <a:ext uri="{FF2B5EF4-FFF2-40B4-BE49-F238E27FC236}">
                <a16:creationId xmlns:a16="http://schemas.microsoft.com/office/drawing/2014/main" id="{4EA3A174-9235-43E1-9270-BBBA7B086BC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78387" y="1695450"/>
            <a:ext cx="8433392" cy="38814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23999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C738F2-5C15-4A3F-B3FD-8303CBF086B3}"/>
              </a:ext>
            </a:extLst>
          </p:cNvPr>
          <p:cNvSpPr>
            <a:spLocks noGrp="1"/>
          </p:cNvSpPr>
          <p:nvPr>
            <p:ph type="title"/>
          </p:nvPr>
        </p:nvSpPr>
        <p:spPr>
          <a:xfrm>
            <a:off x="719866" y="-17727"/>
            <a:ext cx="8835498" cy="1320800"/>
          </a:xfrm>
        </p:spPr>
        <p:txBody>
          <a:bodyPr/>
          <a:lstStyle/>
          <a:p>
            <a:r>
              <a:rPr lang="fr-FR" dirty="0"/>
              <a:t>Example: COVID-19</a:t>
            </a:r>
          </a:p>
        </p:txBody>
      </p:sp>
      <p:sp>
        <p:nvSpPr>
          <p:cNvPr id="4" name="Espace réservé du numéro de diapositive 3">
            <a:extLst>
              <a:ext uri="{FF2B5EF4-FFF2-40B4-BE49-F238E27FC236}">
                <a16:creationId xmlns:a16="http://schemas.microsoft.com/office/drawing/2014/main" id="{A518D6E8-BD54-4ECE-94A3-62133D15D842}"/>
              </a:ext>
            </a:extLst>
          </p:cNvPr>
          <p:cNvSpPr>
            <a:spLocks noGrp="1"/>
          </p:cNvSpPr>
          <p:nvPr>
            <p:ph type="sldNum" sz="quarter" idx="12"/>
          </p:nvPr>
        </p:nvSpPr>
        <p:spPr/>
        <p:txBody>
          <a:bodyPr/>
          <a:lstStyle/>
          <a:p>
            <a:fld id="{D57F1E4F-1CFF-5643-939E-217C01CDF565}" type="slidenum">
              <a:rPr lang="en-US" smtClean="0"/>
              <a:pPr/>
              <a:t>17</a:t>
            </a:fld>
            <a:endParaRPr lang="en-US" dirty="0"/>
          </a:p>
        </p:txBody>
      </p:sp>
      <p:pic>
        <p:nvPicPr>
          <p:cNvPr id="5" name="Image 4">
            <a:extLst>
              <a:ext uri="{FF2B5EF4-FFF2-40B4-BE49-F238E27FC236}">
                <a16:creationId xmlns:a16="http://schemas.microsoft.com/office/drawing/2014/main" id="{CD3F39F6-81C3-4D17-9AD3-1DFDC3E2FCA4}"/>
              </a:ext>
            </a:extLst>
          </p:cNvPr>
          <p:cNvPicPr>
            <a:picLocks noChangeAspect="1"/>
          </p:cNvPicPr>
          <p:nvPr/>
        </p:nvPicPr>
        <p:blipFill>
          <a:blip r:embed="rId2"/>
          <a:stretch>
            <a:fillRect/>
          </a:stretch>
        </p:blipFill>
        <p:spPr>
          <a:xfrm>
            <a:off x="498570" y="1358966"/>
            <a:ext cx="11462645" cy="4336015"/>
          </a:xfrm>
          <a:prstGeom prst="rect">
            <a:avLst/>
          </a:prstGeom>
        </p:spPr>
      </p:pic>
      <p:sp>
        <p:nvSpPr>
          <p:cNvPr id="6" name="ZoneTexte 5">
            <a:extLst>
              <a:ext uri="{FF2B5EF4-FFF2-40B4-BE49-F238E27FC236}">
                <a16:creationId xmlns:a16="http://schemas.microsoft.com/office/drawing/2014/main" id="{F1BA9C82-D690-4BA1-8D63-9F7A086BD004}"/>
              </a:ext>
            </a:extLst>
          </p:cNvPr>
          <p:cNvSpPr txBox="1"/>
          <p:nvPr/>
        </p:nvSpPr>
        <p:spPr>
          <a:xfrm>
            <a:off x="623392" y="5701107"/>
            <a:ext cx="10855448" cy="430887"/>
          </a:xfrm>
          <a:prstGeom prst="rect">
            <a:avLst/>
          </a:prstGeom>
          <a:noFill/>
        </p:spPr>
        <p:txBody>
          <a:bodyPr wrap="square">
            <a:spAutoFit/>
          </a:bodyPr>
          <a:lstStyle/>
          <a:p>
            <a:r>
              <a:rPr lang="fr-FR" sz="1100" b="0" i="0" dirty="0" err="1">
                <a:solidFill>
                  <a:srgbClr val="303030"/>
                </a:solidFill>
                <a:effectLst/>
                <a:latin typeface="Roboto" panose="02000000000000000000" pitchFamily="2" charset="0"/>
              </a:rPr>
              <a:t>Kanamori</a:t>
            </a:r>
            <a:r>
              <a:rPr lang="fr-FR" sz="1100" b="0" i="0" dirty="0">
                <a:solidFill>
                  <a:srgbClr val="303030"/>
                </a:solidFill>
                <a:effectLst/>
                <a:latin typeface="Roboto" panose="02000000000000000000" pitchFamily="2" charset="0"/>
              </a:rPr>
              <a:t> H, Baba H, Weber DJ. </a:t>
            </a:r>
            <a:r>
              <a:rPr lang="fr-FR" sz="1100" b="0" i="0" dirty="0" err="1">
                <a:solidFill>
                  <a:srgbClr val="303030"/>
                </a:solidFill>
                <a:effectLst/>
                <a:latin typeface="Roboto" panose="02000000000000000000" pitchFamily="2" charset="0"/>
              </a:rPr>
              <a:t>Rethinking</a:t>
            </a:r>
            <a:r>
              <a:rPr lang="fr-FR" sz="1100" b="0" i="0" dirty="0">
                <a:solidFill>
                  <a:srgbClr val="303030"/>
                </a:solidFill>
                <a:effectLst/>
                <a:latin typeface="Roboto" panose="02000000000000000000" pitchFamily="2" charset="0"/>
              </a:rPr>
              <a:t> One Health </a:t>
            </a:r>
            <a:r>
              <a:rPr lang="fr-FR" sz="1100" b="0" i="0" dirty="0" err="1">
                <a:solidFill>
                  <a:srgbClr val="303030"/>
                </a:solidFill>
                <a:effectLst/>
                <a:latin typeface="Roboto" panose="02000000000000000000" pitchFamily="2" charset="0"/>
              </a:rPr>
              <a:t>approach</a:t>
            </a:r>
            <a:r>
              <a:rPr lang="fr-FR" sz="1100" b="0" i="0" dirty="0">
                <a:solidFill>
                  <a:srgbClr val="303030"/>
                </a:solidFill>
                <a:effectLst/>
                <a:latin typeface="Roboto" panose="02000000000000000000" pitchFamily="2" charset="0"/>
              </a:rPr>
              <a:t> in the </a:t>
            </a:r>
            <a:r>
              <a:rPr lang="fr-FR" sz="1100" b="0" i="0" dirty="0" err="1">
                <a:solidFill>
                  <a:srgbClr val="303030"/>
                </a:solidFill>
                <a:effectLst/>
                <a:latin typeface="Roboto" panose="02000000000000000000" pitchFamily="2" charset="0"/>
              </a:rPr>
              <a:t>challenging</a:t>
            </a:r>
            <a:r>
              <a:rPr lang="fr-FR" sz="1100" b="0" i="0" dirty="0">
                <a:solidFill>
                  <a:srgbClr val="303030"/>
                </a:solidFill>
                <a:effectLst/>
                <a:latin typeface="Roboto" panose="02000000000000000000" pitchFamily="2" charset="0"/>
              </a:rPr>
              <a:t> </a:t>
            </a:r>
            <a:r>
              <a:rPr lang="fr-FR" sz="1100" b="0" i="0" dirty="0" err="1">
                <a:solidFill>
                  <a:srgbClr val="303030"/>
                </a:solidFill>
                <a:effectLst/>
                <a:latin typeface="Roboto" panose="02000000000000000000" pitchFamily="2" charset="0"/>
              </a:rPr>
              <a:t>era</a:t>
            </a:r>
            <a:r>
              <a:rPr lang="fr-FR" sz="1100" b="0" i="0" dirty="0">
                <a:solidFill>
                  <a:srgbClr val="303030"/>
                </a:solidFill>
                <a:effectLst/>
                <a:latin typeface="Roboto" panose="02000000000000000000" pitchFamily="2" charset="0"/>
              </a:rPr>
              <a:t> of COVID-19 </a:t>
            </a:r>
            <a:r>
              <a:rPr lang="fr-FR" sz="1100" b="0" i="0" dirty="0" err="1">
                <a:solidFill>
                  <a:srgbClr val="303030"/>
                </a:solidFill>
                <a:effectLst/>
                <a:latin typeface="Roboto" panose="02000000000000000000" pitchFamily="2" charset="0"/>
              </a:rPr>
              <a:t>pandemic</a:t>
            </a:r>
            <a:r>
              <a:rPr lang="fr-FR" sz="1100" b="0" i="0" dirty="0">
                <a:solidFill>
                  <a:srgbClr val="303030"/>
                </a:solidFill>
                <a:effectLst/>
                <a:latin typeface="Roboto" panose="02000000000000000000" pitchFamily="2" charset="0"/>
              </a:rPr>
              <a:t> and </a:t>
            </a:r>
            <a:r>
              <a:rPr lang="fr-FR" sz="1100" b="0" i="0" dirty="0" err="1">
                <a:solidFill>
                  <a:srgbClr val="303030"/>
                </a:solidFill>
                <a:effectLst/>
                <a:latin typeface="Roboto" panose="02000000000000000000" pitchFamily="2" charset="0"/>
              </a:rPr>
              <a:t>natural</a:t>
            </a:r>
            <a:r>
              <a:rPr lang="fr-FR" sz="1100" b="0" i="0" dirty="0">
                <a:solidFill>
                  <a:srgbClr val="303030"/>
                </a:solidFill>
                <a:effectLst/>
                <a:latin typeface="Roboto" panose="02000000000000000000" pitchFamily="2" charset="0"/>
              </a:rPr>
              <a:t> </a:t>
            </a:r>
            <a:r>
              <a:rPr lang="fr-FR" sz="1100" b="0" i="0" dirty="0" err="1">
                <a:solidFill>
                  <a:srgbClr val="303030"/>
                </a:solidFill>
                <a:effectLst/>
                <a:latin typeface="Roboto" panose="02000000000000000000" pitchFamily="2" charset="0"/>
              </a:rPr>
              <a:t>disasters</a:t>
            </a:r>
            <a:r>
              <a:rPr lang="fr-FR" sz="1100" b="0" i="0" dirty="0">
                <a:solidFill>
                  <a:srgbClr val="303030"/>
                </a:solidFill>
                <a:effectLst/>
                <a:latin typeface="Roboto" panose="02000000000000000000" pitchFamily="2" charset="0"/>
              </a:rPr>
              <a:t>. Infect </a:t>
            </a:r>
            <a:r>
              <a:rPr lang="fr-FR" sz="1100" b="0" i="0" dirty="0" err="1">
                <a:solidFill>
                  <a:srgbClr val="303030"/>
                </a:solidFill>
                <a:effectLst/>
                <a:latin typeface="Roboto" panose="02000000000000000000" pitchFamily="2" charset="0"/>
              </a:rPr>
              <a:t>Ecol</a:t>
            </a:r>
            <a:r>
              <a:rPr lang="fr-FR" sz="1100" b="0" i="0" dirty="0">
                <a:solidFill>
                  <a:srgbClr val="303030"/>
                </a:solidFill>
                <a:effectLst/>
                <a:latin typeface="Roboto" panose="02000000000000000000" pitchFamily="2" charset="0"/>
              </a:rPr>
              <a:t> </a:t>
            </a:r>
            <a:r>
              <a:rPr lang="fr-FR" sz="1100" b="0" i="0" dirty="0" err="1">
                <a:solidFill>
                  <a:srgbClr val="303030"/>
                </a:solidFill>
                <a:effectLst/>
                <a:latin typeface="Roboto" panose="02000000000000000000" pitchFamily="2" charset="0"/>
              </a:rPr>
              <a:t>Epidemiol</a:t>
            </a:r>
            <a:r>
              <a:rPr lang="fr-FR" sz="1100" b="0" i="0" dirty="0">
                <a:solidFill>
                  <a:srgbClr val="303030"/>
                </a:solidFill>
                <a:effectLst/>
                <a:latin typeface="Roboto" panose="02000000000000000000" pitchFamily="2" charset="0"/>
              </a:rPr>
              <a:t>. 2020 </a:t>
            </a:r>
            <a:r>
              <a:rPr lang="fr-FR" sz="1100" b="0" i="0" dirty="0" err="1">
                <a:solidFill>
                  <a:srgbClr val="303030"/>
                </a:solidFill>
                <a:effectLst/>
                <a:latin typeface="Roboto" panose="02000000000000000000" pitchFamily="2" charset="0"/>
              </a:rPr>
              <a:t>Nov</a:t>
            </a:r>
            <a:r>
              <a:rPr lang="fr-FR" sz="1100" b="0" i="0" dirty="0">
                <a:solidFill>
                  <a:srgbClr val="303030"/>
                </a:solidFill>
                <a:effectLst/>
                <a:latin typeface="Roboto" panose="02000000000000000000" pitchFamily="2" charset="0"/>
              </a:rPr>
              <a:t> 23;11(1):1852681. </a:t>
            </a:r>
            <a:r>
              <a:rPr lang="fr-FR" sz="1100" b="0" i="0" dirty="0" err="1">
                <a:solidFill>
                  <a:srgbClr val="303030"/>
                </a:solidFill>
                <a:effectLst/>
                <a:latin typeface="Roboto" panose="02000000000000000000" pitchFamily="2" charset="0"/>
              </a:rPr>
              <a:t>doi</a:t>
            </a:r>
            <a:r>
              <a:rPr lang="fr-FR" sz="1100" b="0" i="0" dirty="0">
                <a:solidFill>
                  <a:srgbClr val="303030"/>
                </a:solidFill>
                <a:effectLst/>
                <a:latin typeface="Roboto" panose="02000000000000000000" pitchFamily="2" charset="0"/>
              </a:rPr>
              <a:t>: 10.1080/20008686.2020.1852681. PMID: 33391632; PMCID: PMC7717692.</a:t>
            </a:r>
            <a:endParaRPr lang="fr-FR" sz="1100" dirty="0"/>
          </a:p>
        </p:txBody>
      </p:sp>
    </p:spTree>
    <p:extLst>
      <p:ext uri="{BB962C8B-B14F-4D97-AF65-F5344CB8AC3E}">
        <p14:creationId xmlns:p14="http://schemas.microsoft.com/office/powerpoint/2010/main" val="13649914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DC4AAB-6895-4CCB-9E82-A8F4ECF50422}"/>
              </a:ext>
            </a:extLst>
          </p:cNvPr>
          <p:cNvSpPr>
            <a:spLocks noGrp="1"/>
          </p:cNvSpPr>
          <p:nvPr>
            <p:ph type="title"/>
          </p:nvPr>
        </p:nvSpPr>
        <p:spPr>
          <a:xfrm>
            <a:off x="1678251" y="2390775"/>
            <a:ext cx="8835498" cy="1320800"/>
          </a:xfrm>
        </p:spPr>
        <p:txBody>
          <a:bodyPr/>
          <a:lstStyle/>
          <a:p>
            <a:r>
              <a:rPr lang="fr-FR" dirty="0"/>
              <a:t>One Health </a:t>
            </a:r>
            <a:r>
              <a:rPr lang="fr-FR" dirty="0" err="1"/>
              <a:t>Approach</a:t>
            </a:r>
            <a:r>
              <a:rPr lang="fr-FR" dirty="0"/>
              <a:t>: </a:t>
            </a:r>
            <a:r>
              <a:rPr lang="fr-FR" dirty="0" err="1"/>
              <a:t>during</a:t>
            </a:r>
            <a:r>
              <a:rPr lang="fr-FR" dirty="0"/>
              <a:t> </a:t>
            </a:r>
            <a:r>
              <a:rPr lang="fr-FR" dirty="0" err="1"/>
              <a:t>peace</a:t>
            </a:r>
            <a:r>
              <a:rPr lang="fr-FR" dirty="0"/>
              <a:t> time</a:t>
            </a:r>
          </a:p>
        </p:txBody>
      </p:sp>
      <p:sp>
        <p:nvSpPr>
          <p:cNvPr id="4" name="Espace réservé du numéro de diapositive 3">
            <a:extLst>
              <a:ext uri="{FF2B5EF4-FFF2-40B4-BE49-F238E27FC236}">
                <a16:creationId xmlns:a16="http://schemas.microsoft.com/office/drawing/2014/main" id="{B0A9A0C5-884A-45E3-ADB9-D0B0FA8E2B15}"/>
              </a:ext>
            </a:extLst>
          </p:cNvPr>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15596702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69DEB80-FCA7-473A-9086-AA132EB75758}"/>
              </a:ext>
            </a:extLst>
          </p:cNvPr>
          <p:cNvSpPr>
            <a:spLocks noGrp="1"/>
          </p:cNvSpPr>
          <p:nvPr>
            <p:ph idx="1"/>
          </p:nvPr>
        </p:nvSpPr>
        <p:spPr>
          <a:xfrm>
            <a:off x="5358588" y="2143336"/>
            <a:ext cx="4274082" cy="2173483"/>
          </a:xfrm>
        </p:spPr>
        <p:txBody>
          <a:bodyPr>
            <a:normAutofit fontScale="85000" lnSpcReduction="10000"/>
          </a:bodyPr>
          <a:lstStyle/>
          <a:p>
            <a:r>
              <a:rPr lang="en-US" sz="2400" b="0" i="0" u="none" strike="noStrike" dirty="0">
                <a:solidFill>
                  <a:srgbClr val="000000"/>
                </a:solidFill>
                <a:effectLst/>
                <a:latin typeface="Calibri" panose="020F0502020204030204" pitchFamily="34" charset="0"/>
              </a:rPr>
              <a:t>Addressing upstream environmental and biodiversity risk drivers using the OH approach must be part of national health policies and interventions, rather than vertical programs for single agents of disease.</a:t>
            </a:r>
            <a:endParaRPr lang="en-GB" sz="2400" dirty="0"/>
          </a:p>
        </p:txBody>
      </p:sp>
      <p:sp>
        <p:nvSpPr>
          <p:cNvPr id="4" name="Slide Number Placeholder 3">
            <a:extLst>
              <a:ext uri="{FF2B5EF4-FFF2-40B4-BE49-F238E27FC236}">
                <a16:creationId xmlns:a16="http://schemas.microsoft.com/office/drawing/2014/main" id="{E4F2B8DF-9EC8-4A26-BDF1-376F630860BF}"/>
              </a:ext>
            </a:extLst>
          </p:cNvPr>
          <p:cNvSpPr>
            <a:spLocks noGrp="1"/>
          </p:cNvSpPr>
          <p:nvPr>
            <p:ph type="sldNum" sz="quarter" idx="12"/>
          </p:nvPr>
        </p:nvSpPr>
        <p:spPr/>
        <p:txBody>
          <a:bodyPr/>
          <a:lstStyle/>
          <a:p>
            <a:fld id="{D57F1E4F-1CFF-5643-939E-217C01CDF565}" type="slidenum">
              <a:rPr lang="en-US" smtClean="0"/>
              <a:pPr/>
              <a:t>19</a:t>
            </a:fld>
            <a:endParaRPr lang="en-US" dirty="0"/>
          </a:p>
        </p:txBody>
      </p:sp>
      <p:pic>
        <p:nvPicPr>
          <p:cNvPr id="24580" name="Picture 4">
            <a:extLst>
              <a:ext uri="{FF2B5EF4-FFF2-40B4-BE49-F238E27FC236}">
                <a16:creationId xmlns:a16="http://schemas.microsoft.com/office/drawing/2014/main" id="{9CF5630E-70D6-4FAE-86F5-2C0397D718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9030" y="2143336"/>
            <a:ext cx="2476500" cy="351472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152A219B-27FE-454A-BF24-221CEC9AEC8E}"/>
              </a:ext>
            </a:extLst>
          </p:cNvPr>
          <p:cNvSpPr>
            <a:spLocks noGrp="1"/>
          </p:cNvSpPr>
          <p:nvPr>
            <p:ph type="title"/>
          </p:nvPr>
        </p:nvSpPr>
        <p:spPr>
          <a:xfrm>
            <a:off x="1357819" y="609600"/>
            <a:ext cx="8835498" cy="1320800"/>
          </a:xfrm>
        </p:spPr>
        <p:txBody>
          <a:bodyPr/>
          <a:lstStyle/>
          <a:p>
            <a:r>
              <a:rPr lang="en-GB" dirty="0"/>
              <a:t>Prevention works</a:t>
            </a:r>
          </a:p>
        </p:txBody>
      </p:sp>
    </p:spTree>
    <p:extLst>
      <p:ext uri="{BB962C8B-B14F-4D97-AF65-F5344CB8AC3E}">
        <p14:creationId xmlns:p14="http://schemas.microsoft.com/office/powerpoint/2010/main" val="816632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36844426-3ED7-4981-BD9D-B16B836A5D38}"/>
              </a:ext>
            </a:extLst>
          </p:cNvPr>
          <p:cNvSpPr>
            <a:spLocks noGrp="1"/>
          </p:cNvSpPr>
          <p:nvPr>
            <p:ph type="sldNum" sz="quarter" idx="12"/>
          </p:nvPr>
        </p:nvSpPr>
        <p:spPr/>
        <p:txBody>
          <a:bodyPr/>
          <a:lstStyle/>
          <a:p>
            <a:fld id="{AF13FE66-1F11-4FF9-AA17-F5DF8DD136A1}" type="slidenum">
              <a:rPr lang="en-GB" smtClean="0"/>
              <a:pPr/>
              <a:t>2</a:t>
            </a:fld>
            <a:endParaRPr lang="en-GB"/>
          </a:p>
        </p:txBody>
      </p:sp>
      <p:pic>
        <p:nvPicPr>
          <p:cNvPr id="15" name="Image 14">
            <a:extLst>
              <a:ext uri="{FF2B5EF4-FFF2-40B4-BE49-F238E27FC236}">
                <a16:creationId xmlns:a16="http://schemas.microsoft.com/office/drawing/2014/main" id="{990BCB1A-BD98-4BBE-AB15-9CC6A63EBA7F}"/>
              </a:ext>
            </a:extLst>
          </p:cNvPr>
          <p:cNvPicPr>
            <a:picLocks noChangeAspect="1"/>
          </p:cNvPicPr>
          <p:nvPr/>
        </p:nvPicPr>
        <p:blipFill>
          <a:blip r:embed="rId3"/>
          <a:stretch>
            <a:fillRect/>
          </a:stretch>
        </p:blipFill>
        <p:spPr>
          <a:xfrm>
            <a:off x="1124280" y="496955"/>
            <a:ext cx="3818232" cy="5542338"/>
          </a:xfrm>
          <a:prstGeom prst="rect">
            <a:avLst/>
          </a:prstGeom>
        </p:spPr>
      </p:pic>
      <p:pic>
        <p:nvPicPr>
          <p:cNvPr id="17" name="Image 16">
            <a:extLst>
              <a:ext uri="{FF2B5EF4-FFF2-40B4-BE49-F238E27FC236}">
                <a16:creationId xmlns:a16="http://schemas.microsoft.com/office/drawing/2014/main" id="{BD445E9E-7028-48B5-B82E-5625200C3552}"/>
              </a:ext>
            </a:extLst>
          </p:cNvPr>
          <p:cNvPicPr>
            <a:picLocks noChangeAspect="1"/>
          </p:cNvPicPr>
          <p:nvPr/>
        </p:nvPicPr>
        <p:blipFill>
          <a:blip r:embed="rId4"/>
          <a:stretch>
            <a:fillRect/>
          </a:stretch>
        </p:blipFill>
        <p:spPr>
          <a:xfrm>
            <a:off x="5686790" y="476025"/>
            <a:ext cx="4819650" cy="2955808"/>
          </a:xfrm>
          <a:prstGeom prst="rect">
            <a:avLst/>
          </a:prstGeom>
        </p:spPr>
      </p:pic>
      <p:pic>
        <p:nvPicPr>
          <p:cNvPr id="21" name="Image 20">
            <a:extLst>
              <a:ext uri="{FF2B5EF4-FFF2-40B4-BE49-F238E27FC236}">
                <a16:creationId xmlns:a16="http://schemas.microsoft.com/office/drawing/2014/main" id="{F185AF6D-B6F0-4DC8-B48E-6A6AF6CD3F25}"/>
              </a:ext>
            </a:extLst>
          </p:cNvPr>
          <p:cNvPicPr>
            <a:picLocks noChangeAspect="1"/>
          </p:cNvPicPr>
          <p:nvPr/>
        </p:nvPicPr>
        <p:blipFill>
          <a:blip r:embed="rId5"/>
          <a:stretch>
            <a:fillRect/>
          </a:stretch>
        </p:blipFill>
        <p:spPr>
          <a:xfrm>
            <a:off x="5931037" y="3429000"/>
            <a:ext cx="4575403" cy="3444484"/>
          </a:xfrm>
          <a:prstGeom prst="rect">
            <a:avLst/>
          </a:prstGeom>
        </p:spPr>
      </p:pic>
      <p:sp>
        <p:nvSpPr>
          <p:cNvPr id="24" name="Title 1">
            <a:extLst>
              <a:ext uri="{FF2B5EF4-FFF2-40B4-BE49-F238E27FC236}">
                <a16:creationId xmlns:a16="http://schemas.microsoft.com/office/drawing/2014/main" id="{1B6BDC09-4847-47CC-A312-A6349439B7BB}"/>
              </a:ext>
            </a:extLst>
          </p:cNvPr>
          <p:cNvSpPr>
            <a:spLocks noGrp="1"/>
          </p:cNvSpPr>
          <p:nvPr>
            <p:ph type="title"/>
          </p:nvPr>
        </p:nvSpPr>
        <p:spPr>
          <a:xfrm>
            <a:off x="810513" y="-81809"/>
            <a:ext cx="8668033" cy="578764"/>
          </a:xfrm>
        </p:spPr>
        <p:txBody>
          <a:bodyPr anchor="ctr">
            <a:normAutofit fontScale="90000"/>
          </a:bodyPr>
          <a:lstStyle/>
          <a:p>
            <a:r>
              <a:rPr lang="en-GB" b="1" i="0" u="none" strike="noStrike">
                <a:effectLst/>
              </a:rPr>
              <a:t>One Health Approach: not a new concept  </a:t>
            </a:r>
            <a:r>
              <a:rPr lang="en-GB" b="0" i="0">
                <a:effectLst/>
              </a:rPr>
              <a:t>​</a:t>
            </a:r>
            <a:endParaRPr lang="en-GB"/>
          </a:p>
        </p:txBody>
      </p:sp>
    </p:spTree>
    <p:extLst>
      <p:ext uri="{BB962C8B-B14F-4D97-AF65-F5344CB8AC3E}">
        <p14:creationId xmlns:p14="http://schemas.microsoft.com/office/powerpoint/2010/main" val="29906549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77293"/>
          </a:xfrm>
        </p:spPr>
        <p:txBody>
          <a:bodyPr>
            <a:normAutofit fontScale="90000"/>
          </a:bodyPr>
          <a:lstStyle/>
          <a:p>
            <a:br>
              <a:rPr lang="en-GB" sz="3200" b="1" dirty="0">
                <a:solidFill>
                  <a:srgbClr val="A9374A"/>
                </a:solidFill>
                <a:latin typeface="Arial"/>
              </a:rPr>
            </a:br>
            <a:r>
              <a:rPr lang="en-GB" sz="4000" dirty="0"/>
              <a:t>Emergencies Preparedness </a:t>
            </a:r>
            <a:br>
              <a:rPr lang="en-GB" sz="3200" b="1" dirty="0">
                <a:solidFill>
                  <a:srgbClr val="A9374A"/>
                </a:solidFill>
                <a:latin typeface="Arial"/>
              </a:rPr>
            </a:br>
            <a:endParaRPr lang="en-GB" sz="3200" dirty="0"/>
          </a:p>
        </p:txBody>
      </p:sp>
      <p:sp>
        <p:nvSpPr>
          <p:cNvPr id="3" name="Content Placeholder 2"/>
          <p:cNvSpPr>
            <a:spLocks noGrp="1"/>
          </p:cNvSpPr>
          <p:nvPr>
            <p:ph sz="half" idx="1"/>
          </p:nvPr>
        </p:nvSpPr>
        <p:spPr>
          <a:xfrm>
            <a:off x="590227" y="1868945"/>
            <a:ext cx="5181600" cy="4351338"/>
          </a:xfrm>
        </p:spPr>
        <p:txBody>
          <a:bodyPr>
            <a:normAutofit/>
          </a:bodyPr>
          <a:lstStyle/>
          <a:p>
            <a:r>
              <a:rPr lang="en-GB" dirty="0"/>
              <a:t>National Contingency Plans</a:t>
            </a:r>
          </a:p>
          <a:p>
            <a:r>
              <a:rPr lang="en-GB" dirty="0"/>
              <a:t>Guidelines on disaster management and risk reduction in relation to animal health and welfare and veterinary.</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1241593"/>
            <a:ext cx="4176464" cy="5519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44940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Shape 70"/>
        <p:cNvGrpSpPr/>
        <p:nvPr/>
      </p:nvGrpSpPr>
      <p:grpSpPr>
        <a:xfrm>
          <a:off x="0" y="0"/>
          <a:ext cx="0" cy="0"/>
          <a:chOff x="0" y="0"/>
          <a:chExt cx="0" cy="0"/>
        </a:xfrm>
      </p:grpSpPr>
      <p:sp>
        <p:nvSpPr>
          <p:cNvPr id="71" name="Google Shape;71;p15"/>
          <p:cNvSpPr/>
          <p:nvPr/>
        </p:nvSpPr>
        <p:spPr>
          <a:xfrm>
            <a:off x="4396667" y="1554323"/>
            <a:ext cx="3386800" cy="3386800"/>
          </a:xfrm>
          <a:prstGeom prst="donut">
            <a:avLst>
              <a:gd name="adj" fmla="val 16067"/>
            </a:avLst>
          </a:prstGeom>
          <a:solidFill>
            <a:srgbClr val="000000">
              <a:alpha val="10760"/>
            </a:srgbClr>
          </a:solidFill>
          <a:ln>
            <a:noFill/>
          </a:ln>
        </p:spPr>
        <p:txBody>
          <a:bodyPr spcFirstLastPara="1" wrap="square" lIns="121900" tIns="121900" rIns="121900" bIns="121900" anchor="ctr" anchorCtr="0">
            <a:noAutofit/>
          </a:bodyPr>
          <a:lstStyle/>
          <a:p>
            <a:endParaRPr sz="2400"/>
          </a:p>
        </p:txBody>
      </p:sp>
      <p:grpSp>
        <p:nvGrpSpPr>
          <p:cNvPr id="72" name="Google Shape;72;p15"/>
          <p:cNvGrpSpPr/>
          <p:nvPr/>
        </p:nvGrpSpPr>
        <p:grpSpPr>
          <a:xfrm>
            <a:off x="7673736" y="822038"/>
            <a:ext cx="4180216" cy="2309696"/>
            <a:chOff x="5214050" y="221829"/>
            <a:chExt cx="3738120" cy="1310243"/>
          </a:xfrm>
        </p:grpSpPr>
        <p:cxnSp>
          <p:nvCxnSpPr>
            <p:cNvPr id="73" name="Google Shape;73;p15"/>
            <p:cNvCxnSpPr/>
            <p:nvPr/>
          </p:nvCxnSpPr>
          <p:spPr>
            <a:xfrm flipH="1">
              <a:off x="5214050" y="1153772"/>
              <a:ext cx="273000" cy="378300"/>
            </a:xfrm>
            <a:prstGeom prst="straightConnector1">
              <a:avLst/>
            </a:prstGeom>
            <a:noFill/>
            <a:ln w="19050" cap="flat" cmpd="sng">
              <a:solidFill>
                <a:srgbClr val="155B54"/>
              </a:solidFill>
              <a:prstDash val="solid"/>
              <a:round/>
              <a:headEnd type="oval" w="med" len="med"/>
              <a:tailEnd type="none" w="sm" len="sm"/>
            </a:ln>
          </p:spPr>
        </p:cxnSp>
        <p:sp>
          <p:nvSpPr>
            <p:cNvPr id="74" name="Google Shape;74;p15"/>
            <p:cNvSpPr txBox="1"/>
            <p:nvPr/>
          </p:nvSpPr>
          <p:spPr>
            <a:xfrm>
              <a:off x="5625470" y="221829"/>
              <a:ext cx="3326700" cy="669600"/>
            </a:xfrm>
            <a:prstGeom prst="rect">
              <a:avLst/>
            </a:prstGeom>
            <a:noFill/>
            <a:ln>
              <a:noFill/>
            </a:ln>
          </p:spPr>
          <p:txBody>
            <a:bodyPr spcFirstLastPara="1" wrap="square" lIns="121900" tIns="121900" rIns="121900" bIns="121900" anchor="t" anchorCtr="0">
              <a:noAutofit/>
            </a:bodyPr>
            <a:lstStyle/>
            <a:p>
              <a:pPr>
                <a:lnSpc>
                  <a:spcPct val="115000"/>
                </a:lnSpc>
              </a:pPr>
              <a:r>
                <a:rPr lang="en" sz="1600" b="1" dirty="0">
                  <a:latin typeface="Roboto"/>
                  <a:ea typeface="Roboto"/>
                  <a:cs typeface="Roboto"/>
                  <a:sym typeface="Roboto"/>
                </a:rPr>
                <a:t>(1) Assessment of capacities for IHR (2005) and OIE Terrestrial and Aquatic Animal Health Codes</a:t>
              </a:r>
              <a:endParaRPr sz="1600" b="1" dirty="0">
                <a:latin typeface="Roboto"/>
                <a:ea typeface="Roboto"/>
                <a:cs typeface="Roboto"/>
                <a:sym typeface="Roboto"/>
              </a:endParaRPr>
            </a:p>
            <a:p>
              <a:pPr>
                <a:lnSpc>
                  <a:spcPct val="115000"/>
                </a:lnSpc>
              </a:pPr>
              <a:endParaRPr sz="1067" dirty="0">
                <a:latin typeface="Roboto"/>
                <a:ea typeface="Roboto"/>
                <a:cs typeface="Roboto"/>
                <a:sym typeface="Roboto"/>
              </a:endParaRPr>
            </a:p>
            <a:p>
              <a:pPr>
                <a:lnSpc>
                  <a:spcPct val="115000"/>
                </a:lnSpc>
              </a:pPr>
              <a:r>
                <a:rPr lang="en" sz="1333" i="1" dirty="0">
                  <a:latin typeface="Roboto"/>
                  <a:ea typeface="Roboto"/>
                  <a:cs typeface="Roboto"/>
                  <a:sym typeface="Roboto"/>
                </a:rPr>
                <a:t>IHR capacities are assessed in the State Party Annual Reporting (SPAR) and the Joint External Evaluation (JEE).</a:t>
              </a:r>
              <a:endParaRPr sz="1333" i="1" dirty="0">
                <a:latin typeface="Roboto"/>
                <a:ea typeface="Roboto"/>
                <a:cs typeface="Roboto"/>
                <a:sym typeface="Roboto"/>
              </a:endParaRPr>
            </a:p>
            <a:p>
              <a:pPr>
                <a:lnSpc>
                  <a:spcPct val="115000"/>
                </a:lnSpc>
              </a:pPr>
              <a:r>
                <a:rPr lang="en" sz="1333" i="1" dirty="0">
                  <a:latin typeface="Roboto"/>
                  <a:ea typeface="Roboto"/>
                  <a:cs typeface="Roboto"/>
                  <a:sym typeface="Roboto"/>
                </a:rPr>
                <a:t>The Performance of Veterinary Services (PVS) evaluation are assessed in the PVS Pathway Assessment.</a:t>
              </a:r>
              <a:endParaRPr sz="1333" i="1" dirty="0">
                <a:latin typeface="Roboto"/>
                <a:ea typeface="Roboto"/>
                <a:cs typeface="Roboto"/>
                <a:sym typeface="Roboto"/>
              </a:endParaRPr>
            </a:p>
            <a:p>
              <a:pPr>
                <a:lnSpc>
                  <a:spcPct val="115000"/>
                </a:lnSpc>
              </a:pPr>
              <a:r>
                <a:rPr lang="en" sz="1333" i="1" dirty="0">
                  <a:latin typeface="Roboto"/>
                  <a:ea typeface="Roboto"/>
                  <a:cs typeface="Roboto"/>
                  <a:sym typeface="Roboto"/>
                </a:rPr>
                <a:t>FAO evaluation tools including the Epidemiology Mapping Tool (EMT) and Surveillance Evaluation Tool (SET).</a:t>
              </a:r>
              <a:endParaRPr sz="1333" i="1" dirty="0">
                <a:latin typeface="Roboto"/>
                <a:ea typeface="Roboto"/>
                <a:cs typeface="Roboto"/>
                <a:sym typeface="Roboto"/>
              </a:endParaRPr>
            </a:p>
          </p:txBody>
        </p:sp>
      </p:grpSp>
      <p:grpSp>
        <p:nvGrpSpPr>
          <p:cNvPr id="75" name="Google Shape;75;p15"/>
          <p:cNvGrpSpPr/>
          <p:nvPr/>
        </p:nvGrpSpPr>
        <p:grpSpPr>
          <a:xfrm>
            <a:off x="189219" y="1045217"/>
            <a:ext cx="5021123" cy="997546"/>
            <a:chOff x="238981" y="783913"/>
            <a:chExt cx="3668980" cy="748159"/>
          </a:xfrm>
        </p:grpSpPr>
        <p:cxnSp>
          <p:nvCxnSpPr>
            <p:cNvPr id="76" name="Google Shape;76;p15"/>
            <p:cNvCxnSpPr/>
            <p:nvPr/>
          </p:nvCxnSpPr>
          <p:spPr>
            <a:xfrm>
              <a:off x="3634961" y="1153772"/>
              <a:ext cx="273000" cy="378300"/>
            </a:xfrm>
            <a:prstGeom prst="straightConnector1">
              <a:avLst/>
            </a:prstGeom>
            <a:noFill/>
            <a:ln w="19050" cap="flat" cmpd="sng">
              <a:solidFill>
                <a:srgbClr val="83E3D9"/>
              </a:solidFill>
              <a:prstDash val="solid"/>
              <a:round/>
              <a:headEnd type="oval" w="med" len="med"/>
              <a:tailEnd type="none" w="sm" len="sm"/>
            </a:ln>
          </p:spPr>
        </p:cxnSp>
        <p:sp>
          <p:nvSpPr>
            <p:cNvPr id="77" name="Google Shape;77;p15"/>
            <p:cNvSpPr txBox="1"/>
            <p:nvPr/>
          </p:nvSpPr>
          <p:spPr>
            <a:xfrm>
              <a:off x="238981" y="783913"/>
              <a:ext cx="3235200" cy="669600"/>
            </a:xfrm>
            <a:prstGeom prst="rect">
              <a:avLst/>
            </a:prstGeom>
            <a:noFill/>
            <a:ln>
              <a:noFill/>
            </a:ln>
          </p:spPr>
          <p:txBody>
            <a:bodyPr spcFirstLastPara="1" wrap="square" lIns="121900" tIns="121900" rIns="121900" bIns="121900" anchor="t" anchorCtr="0">
              <a:noAutofit/>
            </a:bodyPr>
            <a:lstStyle/>
            <a:p>
              <a:pPr algn="r">
                <a:lnSpc>
                  <a:spcPct val="115000"/>
                </a:lnSpc>
              </a:pPr>
              <a:r>
                <a:rPr lang="en" sz="1600" b="1" dirty="0">
                  <a:latin typeface="Roboto"/>
                  <a:ea typeface="Roboto"/>
                  <a:cs typeface="Roboto"/>
                  <a:sym typeface="Roboto"/>
                </a:rPr>
                <a:t>(5) Improved compliance with </a:t>
              </a:r>
              <a:r>
                <a:rPr lang="en" sz="1600" b="1" dirty="0">
                  <a:solidFill>
                    <a:schemeClr val="dk1"/>
                  </a:solidFill>
                  <a:latin typeface="Roboto"/>
                  <a:ea typeface="Roboto"/>
                  <a:cs typeface="Roboto"/>
                  <a:sym typeface="Roboto"/>
                </a:rPr>
                <a:t>IHR (2005) and Terrestrial and Aquatic Animal Health Codes</a:t>
              </a:r>
              <a:endParaRPr sz="1600" b="1" dirty="0">
                <a:solidFill>
                  <a:schemeClr val="dk1"/>
                </a:solidFill>
                <a:latin typeface="Roboto"/>
                <a:ea typeface="Roboto"/>
                <a:cs typeface="Roboto"/>
                <a:sym typeface="Roboto"/>
              </a:endParaRPr>
            </a:p>
            <a:p>
              <a:pPr algn="r">
                <a:lnSpc>
                  <a:spcPct val="115000"/>
                </a:lnSpc>
              </a:pPr>
              <a:endParaRPr sz="1067" dirty="0">
                <a:latin typeface="Roboto"/>
                <a:ea typeface="Roboto"/>
                <a:cs typeface="Roboto"/>
                <a:sym typeface="Roboto"/>
              </a:endParaRPr>
            </a:p>
            <a:p>
              <a:pPr algn="r">
                <a:lnSpc>
                  <a:spcPct val="115000"/>
                </a:lnSpc>
              </a:pPr>
              <a:r>
                <a:rPr lang="en" sz="1333" i="1" dirty="0">
                  <a:latin typeface="Roboto"/>
                  <a:ea typeface="Roboto"/>
                  <a:cs typeface="Roboto"/>
                  <a:sym typeface="Roboto"/>
                </a:rPr>
                <a:t>Improved capacity for collaborative benchmarks in IHR-MEF and in PVS Pathway</a:t>
              </a:r>
              <a:endParaRPr sz="1333" i="1" dirty="0">
                <a:latin typeface="Roboto"/>
                <a:ea typeface="Roboto"/>
                <a:cs typeface="Roboto"/>
                <a:sym typeface="Roboto"/>
              </a:endParaRPr>
            </a:p>
          </p:txBody>
        </p:sp>
      </p:grpSp>
      <p:grpSp>
        <p:nvGrpSpPr>
          <p:cNvPr id="78" name="Google Shape;78;p15"/>
          <p:cNvGrpSpPr/>
          <p:nvPr/>
        </p:nvGrpSpPr>
        <p:grpSpPr>
          <a:xfrm>
            <a:off x="7451524" y="4164029"/>
            <a:ext cx="4487533" cy="2572400"/>
            <a:chOff x="5625475" y="2726050"/>
            <a:chExt cx="3365650" cy="1929300"/>
          </a:xfrm>
        </p:grpSpPr>
        <p:cxnSp>
          <p:nvCxnSpPr>
            <p:cNvPr id="79" name="Google Shape;79;p15"/>
            <p:cNvCxnSpPr/>
            <p:nvPr/>
          </p:nvCxnSpPr>
          <p:spPr>
            <a:xfrm rot="10800000">
              <a:off x="5625475" y="2771675"/>
              <a:ext cx="442200" cy="153300"/>
            </a:xfrm>
            <a:prstGeom prst="straightConnector1">
              <a:avLst/>
            </a:prstGeom>
            <a:noFill/>
            <a:ln w="19050" cap="flat" cmpd="sng">
              <a:solidFill>
                <a:srgbClr val="249C90"/>
              </a:solidFill>
              <a:prstDash val="solid"/>
              <a:round/>
              <a:headEnd type="oval" w="med" len="med"/>
              <a:tailEnd type="none" w="sm" len="sm"/>
            </a:ln>
          </p:spPr>
        </p:cxnSp>
        <p:sp>
          <p:nvSpPr>
            <p:cNvPr id="80" name="Google Shape;80;p15"/>
            <p:cNvSpPr txBox="1"/>
            <p:nvPr/>
          </p:nvSpPr>
          <p:spPr>
            <a:xfrm>
              <a:off x="6119525" y="2726050"/>
              <a:ext cx="2871600" cy="1929300"/>
            </a:xfrm>
            <a:prstGeom prst="rect">
              <a:avLst/>
            </a:prstGeom>
            <a:noFill/>
            <a:ln>
              <a:noFill/>
            </a:ln>
          </p:spPr>
          <p:txBody>
            <a:bodyPr spcFirstLastPara="1" wrap="square" lIns="121900" tIns="121900" rIns="121900" bIns="121900" anchor="t" anchorCtr="0">
              <a:noAutofit/>
            </a:bodyPr>
            <a:lstStyle/>
            <a:p>
              <a:pPr>
                <a:lnSpc>
                  <a:spcPct val="115000"/>
                </a:lnSpc>
              </a:pPr>
              <a:r>
                <a:rPr lang="en" sz="1600" b="1" dirty="0">
                  <a:latin typeface="Roboto"/>
                  <a:ea typeface="Roboto"/>
                  <a:cs typeface="Roboto"/>
                  <a:sym typeface="Roboto"/>
                </a:rPr>
                <a:t>(2) Development of joint roadmaps</a:t>
              </a:r>
              <a:br>
                <a:rPr lang="en" sz="1600" b="1" dirty="0">
                  <a:latin typeface="Roboto"/>
                  <a:ea typeface="Roboto"/>
                  <a:cs typeface="Roboto"/>
                  <a:sym typeface="Roboto"/>
                </a:rPr>
              </a:br>
              <a:r>
                <a:rPr lang="en" sz="1600" b="1" dirty="0">
                  <a:latin typeface="Roboto"/>
                  <a:ea typeface="Roboto"/>
                  <a:cs typeface="Roboto"/>
                  <a:sym typeface="Roboto"/>
                </a:rPr>
                <a:t>for improved collaboration</a:t>
              </a:r>
              <a:endParaRPr sz="1600" b="1" dirty="0">
                <a:latin typeface="Roboto"/>
                <a:ea typeface="Roboto"/>
                <a:cs typeface="Roboto"/>
                <a:sym typeface="Roboto"/>
              </a:endParaRPr>
            </a:p>
            <a:p>
              <a:pPr>
                <a:lnSpc>
                  <a:spcPct val="115000"/>
                </a:lnSpc>
              </a:pPr>
              <a:endParaRPr sz="1067" dirty="0">
                <a:latin typeface="Roboto"/>
                <a:ea typeface="Roboto"/>
                <a:cs typeface="Roboto"/>
                <a:sym typeface="Roboto"/>
              </a:endParaRPr>
            </a:p>
            <a:p>
              <a:pPr>
                <a:lnSpc>
                  <a:spcPct val="115000"/>
                </a:lnSpc>
              </a:pPr>
              <a:r>
                <a:rPr lang="en" sz="1333" i="1" dirty="0">
                  <a:latin typeface="Roboto"/>
                  <a:ea typeface="Roboto"/>
                  <a:cs typeface="Roboto"/>
                  <a:sym typeface="Roboto"/>
                </a:rPr>
                <a:t>In National Bridging Workshops (NBWs), stakeholders from the different sectors evaluate their collaboration, share and use data from PVS, JEE and SPAR and develop together a joint NBW Roadmap to improve their collaboration.</a:t>
              </a:r>
              <a:endParaRPr sz="1333" i="1" dirty="0">
                <a:latin typeface="Roboto"/>
                <a:ea typeface="Roboto"/>
                <a:cs typeface="Roboto"/>
                <a:sym typeface="Roboto"/>
              </a:endParaRPr>
            </a:p>
          </p:txBody>
        </p:sp>
      </p:grpSp>
      <p:grpSp>
        <p:nvGrpSpPr>
          <p:cNvPr id="81" name="Google Shape;81;p15"/>
          <p:cNvGrpSpPr/>
          <p:nvPr/>
        </p:nvGrpSpPr>
        <p:grpSpPr>
          <a:xfrm>
            <a:off x="236001" y="2741933"/>
            <a:ext cx="4354033" cy="892800"/>
            <a:chOff x="205100" y="2282250"/>
            <a:chExt cx="3265525" cy="669600"/>
          </a:xfrm>
        </p:grpSpPr>
        <p:cxnSp>
          <p:nvCxnSpPr>
            <p:cNvPr id="82" name="Google Shape;82;p15"/>
            <p:cNvCxnSpPr/>
            <p:nvPr/>
          </p:nvCxnSpPr>
          <p:spPr>
            <a:xfrm rot="10800000" flipH="1">
              <a:off x="2996925" y="2686050"/>
              <a:ext cx="473700" cy="7200"/>
            </a:xfrm>
            <a:prstGeom prst="straightConnector1">
              <a:avLst/>
            </a:prstGeom>
            <a:noFill/>
            <a:ln w="19050" cap="flat" cmpd="sng">
              <a:solidFill>
                <a:srgbClr val="249C90"/>
              </a:solidFill>
              <a:prstDash val="solid"/>
              <a:round/>
              <a:headEnd type="oval" w="med" len="med"/>
              <a:tailEnd type="none" w="sm" len="sm"/>
            </a:ln>
          </p:spPr>
        </p:cxnSp>
        <p:sp>
          <p:nvSpPr>
            <p:cNvPr id="83" name="Google Shape;83;p15"/>
            <p:cNvSpPr txBox="1"/>
            <p:nvPr/>
          </p:nvSpPr>
          <p:spPr>
            <a:xfrm>
              <a:off x="205100" y="2282250"/>
              <a:ext cx="2791800" cy="669600"/>
            </a:xfrm>
            <a:prstGeom prst="rect">
              <a:avLst/>
            </a:prstGeom>
            <a:noFill/>
            <a:ln>
              <a:noFill/>
            </a:ln>
          </p:spPr>
          <p:txBody>
            <a:bodyPr spcFirstLastPara="1" wrap="square" lIns="121900" tIns="121900" rIns="121900" bIns="121900" anchor="t" anchorCtr="0">
              <a:noAutofit/>
            </a:bodyPr>
            <a:lstStyle/>
            <a:p>
              <a:pPr algn="r">
                <a:lnSpc>
                  <a:spcPct val="115000"/>
                </a:lnSpc>
              </a:pPr>
              <a:r>
                <a:rPr lang="en" sz="1200">
                  <a:latin typeface="Roboto"/>
                  <a:ea typeface="Roboto"/>
                  <a:cs typeface="Roboto"/>
                  <a:sym typeface="Roboto"/>
                </a:rPr>
                <a:t> </a:t>
              </a:r>
              <a:r>
                <a:rPr lang="en" sz="1600" b="1">
                  <a:latin typeface="Roboto"/>
                  <a:ea typeface="Roboto"/>
                  <a:cs typeface="Roboto"/>
                  <a:sym typeface="Roboto"/>
                </a:rPr>
                <a:t>(4) Countries adopt principles and best practices for zoonotic disease preparedness and response</a:t>
              </a:r>
              <a:r>
                <a:rPr lang="en" sz="1467">
                  <a:latin typeface="Roboto"/>
                  <a:ea typeface="Roboto"/>
                  <a:cs typeface="Roboto"/>
                  <a:sym typeface="Roboto"/>
                </a:rPr>
                <a:t> </a:t>
              </a:r>
              <a:endParaRPr sz="1467">
                <a:latin typeface="Roboto"/>
                <a:ea typeface="Roboto"/>
                <a:cs typeface="Roboto"/>
                <a:sym typeface="Roboto"/>
              </a:endParaRPr>
            </a:p>
            <a:p>
              <a:pPr algn="r">
                <a:lnSpc>
                  <a:spcPct val="115000"/>
                </a:lnSpc>
              </a:pPr>
              <a:endParaRPr sz="1067">
                <a:latin typeface="Roboto"/>
                <a:ea typeface="Roboto"/>
                <a:cs typeface="Roboto"/>
                <a:sym typeface="Roboto"/>
              </a:endParaRPr>
            </a:p>
            <a:p>
              <a:pPr algn="r">
                <a:lnSpc>
                  <a:spcPct val="115000"/>
                </a:lnSpc>
              </a:pPr>
              <a:r>
                <a:rPr lang="en" sz="1333" i="1">
                  <a:latin typeface="Roboto"/>
                  <a:ea typeface="Roboto"/>
                  <a:cs typeface="Roboto"/>
                  <a:sym typeface="Roboto"/>
                </a:rPr>
                <a:t>To operationalize principles from the Tripartite Zoonosis Guide, countries can use Operational Tools to build capacity for specific needs, such as setting-up coordination mechanisms, conducting joint risk assessment or establishing coordinated surveillance</a:t>
              </a:r>
              <a:endParaRPr sz="1333" i="1">
                <a:latin typeface="Roboto"/>
                <a:ea typeface="Roboto"/>
                <a:cs typeface="Roboto"/>
                <a:sym typeface="Roboto"/>
              </a:endParaRPr>
            </a:p>
          </p:txBody>
        </p:sp>
      </p:grpSp>
      <p:grpSp>
        <p:nvGrpSpPr>
          <p:cNvPr id="84" name="Google Shape;84;p15"/>
          <p:cNvGrpSpPr/>
          <p:nvPr/>
        </p:nvGrpSpPr>
        <p:grpSpPr>
          <a:xfrm>
            <a:off x="2154543" y="4721334"/>
            <a:ext cx="6111600" cy="1111350"/>
            <a:chOff x="1615907" y="3541000"/>
            <a:chExt cx="4583700" cy="833512"/>
          </a:xfrm>
        </p:grpSpPr>
        <p:cxnSp>
          <p:nvCxnSpPr>
            <p:cNvPr id="85" name="Google Shape;85;p15"/>
            <p:cNvCxnSpPr/>
            <p:nvPr/>
          </p:nvCxnSpPr>
          <p:spPr>
            <a:xfrm rot="10800000">
              <a:off x="4563402" y="3541000"/>
              <a:ext cx="0" cy="489600"/>
            </a:xfrm>
            <a:prstGeom prst="straightConnector1">
              <a:avLst/>
            </a:prstGeom>
            <a:noFill/>
            <a:ln w="19050" cap="flat" cmpd="sng">
              <a:solidFill>
                <a:srgbClr val="155B54"/>
              </a:solidFill>
              <a:prstDash val="solid"/>
              <a:round/>
              <a:headEnd type="oval" w="med" len="med"/>
              <a:tailEnd type="none" w="sm" len="sm"/>
            </a:ln>
          </p:spPr>
        </p:cxnSp>
        <p:sp>
          <p:nvSpPr>
            <p:cNvPr id="86" name="Google Shape;86;p15"/>
            <p:cNvSpPr txBox="1"/>
            <p:nvPr/>
          </p:nvSpPr>
          <p:spPr>
            <a:xfrm>
              <a:off x="1615907" y="3704912"/>
              <a:ext cx="4583700" cy="669600"/>
            </a:xfrm>
            <a:prstGeom prst="rect">
              <a:avLst/>
            </a:prstGeom>
            <a:noFill/>
            <a:ln>
              <a:noFill/>
            </a:ln>
          </p:spPr>
          <p:txBody>
            <a:bodyPr spcFirstLastPara="1" wrap="square" lIns="121900" tIns="121900" rIns="121900" bIns="121900" anchor="t" anchorCtr="0">
              <a:noAutofit/>
            </a:bodyPr>
            <a:lstStyle/>
            <a:p>
              <a:pPr algn="ctr">
                <a:lnSpc>
                  <a:spcPct val="115000"/>
                </a:lnSpc>
              </a:pPr>
              <a:r>
                <a:rPr lang="en" sz="1600" b="1" dirty="0">
                  <a:latin typeface="Roboto"/>
                  <a:ea typeface="Roboto"/>
                  <a:cs typeface="Roboto"/>
                  <a:sym typeface="Roboto"/>
                </a:rPr>
                <a:t>                    (3) NBW Program implemented</a:t>
              </a:r>
              <a:endParaRPr sz="1600" b="1" dirty="0">
                <a:latin typeface="Roboto"/>
                <a:ea typeface="Roboto"/>
                <a:cs typeface="Roboto"/>
                <a:sym typeface="Roboto"/>
              </a:endParaRPr>
            </a:p>
            <a:p>
              <a:pPr algn="ctr">
                <a:lnSpc>
                  <a:spcPct val="115000"/>
                </a:lnSpc>
              </a:pPr>
              <a:endParaRPr sz="1067" dirty="0">
                <a:latin typeface="Roboto"/>
                <a:ea typeface="Roboto"/>
                <a:cs typeface="Roboto"/>
                <a:sym typeface="Roboto"/>
              </a:endParaRPr>
            </a:p>
            <a:p>
              <a:pPr algn="ctr">
                <a:lnSpc>
                  <a:spcPct val="115000"/>
                </a:lnSpc>
              </a:pPr>
              <a:r>
                <a:rPr lang="en" sz="1333" i="1" dirty="0">
                  <a:latin typeface="Roboto"/>
                  <a:ea typeface="Roboto"/>
                  <a:cs typeface="Roboto"/>
                  <a:sym typeface="Roboto"/>
                </a:rPr>
                <a:t>The NBW program places One Health mentors and catalysts at regional and national levels to support implementation of NBW roadmaps, as well as provide iterative feedback and promote the use of operational tools and approaches</a:t>
              </a:r>
              <a:endParaRPr sz="1333" i="1" dirty="0">
                <a:latin typeface="Roboto"/>
                <a:ea typeface="Roboto"/>
                <a:cs typeface="Roboto"/>
                <a:sym typeface="Roboto"/>
              </a:endParaRPr>
            </a:p>
          </p:txBody>
        </p:sp>
      </p:grpSp>
      <p:sp>
        <p:nvSpPr>
          <p:cNvPr id="87" name="Google Shape;87;p15"/>
          <p:cNvSpPr/>
          <p:nvPr/>
        </p:nvSpPr>
        <p:spPr>
          <a:xfrm rot="1800047">
            <a:off x="4293124" y="1448579"/>
            <a:ext cx="3587915" cy="3587915"/>
          </a:xfrm>
          <a:prstGeom prst="blockArc">
            <a:avLst>
              <a:gd name="adj1" fmla="val 14414370"/>
              <a:gd name="adj2" fmla="val 18998613"/>
              <a:gd name="adj3" fmla="val 8907"/>
            </a:avLst>
          </a:prstGeom>
          <a:solidFill>
            <a:srgbClr val="155B54"/>
          </a:solidFill>
          <a:ln>
            <a:noFill/>
          </a:ln>
          <a:effectLst>
            <a:reflection endPos="30000" dist="38100" dir="5400000" fadeDir="5400012" sy="-100000" algn="bl" rotWithShape="0"/>
          </a:effectLst>
        </p:spPr>
        <p:txBody>
          <a:bodyPr spcFirstLastPara="1" wrap="square" lIns="121900" tIns="121900" rIns="121900" bIns="121900" anchor="ctr" anchorCtr="0">
            <a:noAutofit/>
          </a:bodyPr>
          <a:lstStyle/>
          <a:p>
            <a:endParaRPr sz="2400"/>
          </a:p>
        </p:txBody>
      </p:sp>
      <p:sp>
        <p:nvSpPr>
          <p:cNvPr id="88" name="Google Shape;88;p15"/>
          <p:cNvSpPr/>
          <p:nvPr/>
        </p:nvSpPr>
        <p:spPr>
          <a:xfrm rot="-9000757" flipH="1">
            <a:off x="4300955" y="1446411"/>
            <a:ext cx="3586968" cy="3586968"/>
          </a:xfrm>
          <a:prstGeom prst="blockArc">
            <a:avLst>
              <a:gd name="adj1" fmla="val 20178804"/>
              <a:gd name="adj2" fmla="val 2623923"/>
              <a:gd name="adj3" fmla="val 8858"/>
            </a:avLst>
          </a:prstGeom>
          <a:solidFill>
            <a:srgbClr val="249C90"/>
          </a:solidFill>
          <a:ln>
            <a:noFill/>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endParaRPr sz="2400"/>
          </a:p>
        </p:txBody>
      </p:sp>
      <p:sp>
        <p:nvSpPr>
          <p:cNvPr id="89" name="Google Shape;89;p15"/>
          <p:cNvSpPr txBox="1"/>
          <p:nvPr/>
        </p:nvSpPr>
        <p:spPr>
          <a:xfrm>
            <a:off x="5090167" y="2741933"/>
            <a:ext cx="1962400" cy="1072400"/>
          </a:xfrm>
          <a:prstGeom prst="rect">
            <a:avLst/>
          </a:prstGeom>
          <a:noFill/>
          <a:ln>
            <a:noFill/>
          </a:ln>
        </p:spPr>
        <p:txBody>
          <a:bodyPr spcFirstLastPara="1" wrap="square" lIns="121900" tIns="121900" rIns="121900" bIns="121900" anchor="ctr" anchorCtr="0">
            <a:noAutofit/>
          </a:bodyPr>
          <a:lstStyle/>
          <a:p>
            <a:pPr algn="ctr">
              <a:lnSpc>
                <a:spcPct val="115000"/>
              </a:lnSpc>
            </a:pPr>
            <a:r>
              <a:rPr lang="en" sz="2000" b="1" dirty="0">
                <a:solidFill>
                  <a:srgbClr val="020202"/>
                </a:solidFill>
                <a:latin typeface="Roboto"/>
                <a:ea typeface="Roboto"/>
                <a:cs typeface="Roboto"/>
                <a:sym typeface="Roboto"/>
              </a:rPr>
              <a:t>Pathway to improved health security at the human-animal interface</a:t>
            </a:r>
            <a:endParaRPr sz="2000" dirty="0">
              <a:solidFill>
                <a:srgbClr val="020202"/>
              </a:solidFill>
            </a:endParaRPr>
          </a:p>
        </p:txBody>
      </p:sp>
      <p:sp>
        <p:nvSpPr>
          <p:cNvPr id="90" name="Google Shape;90;p15"/>
          <p:cNvSpPr/>
          <p:nvPr/>
        </p:nvSpPr>
        <p:spPr>
          <a:xfrm rot="-3781968">
            <a:off x="7409021" y="2477313"/>
            <a:ext cx="484255" cy="484255"/>
          </a:xfrm>
          <a:prstGeom prst="rtTriangle">
            <a:avLst/>
          </a:prstGeom>
          <a:solidFill>
            <a:srgbClr val="155B54"/>
          </a:solidFill>
          <a:ln>
            <a:noFill/>
          </a:ln>
        </p:spPr>
        <p:txBody>
          <a:bodyPr spcFirstLastPara="1" wrap="square" lIns="121900" tIns="121900" rIns="121900" bIns="121900" anchor="ctr" anchorCtr="0">
            <a:noAutofit/>
          </a:bodyPr>
          <a:lstStyle/>
          <a:p>
            <a:endParaRPr sz="2400"/>
          </a:p>
        </p:txBody>
      </p:sp>
      <p:sp>
        <p:nvSpPr>
          <p:cNvPr id="91" name="Google Shape;91;p15"/>
          <p:cNvSpPr/>
          <p:nvPr/>
        </p:nvSpPr>
        <p:spPr>
          <a:xfrm rot="-1800109" flipH="1">
            <a:off x="4286707" y="1443299"/>
            <a:ext cx="3595803" cy="3595803"/>
          </a:xfrm>
          <a:prstGeom prst="blockArc">
            <a:avLst>
              <a:gd name="adj1" fmla="val 14334136"/>
              <a:gd name="adj2" fmla="val 18854681"/>
              <a:gd name="adj3" fmla="val 8846"/>
            </a:avLst>
          </a:prstGeom>
          <a:solidFill>
            <a:srgbClr val="83E3D9"/>
          </a:solidFill>
          <a:ln>
            <a:noFill/>
          </a:ln>
          <a:effectLst>
            <a:outerShdw blurRad="71438" dist="9525" dir="5400000" algn="bl" rotWithShape="0">
              <a:srgbClr val="000000"/>
            </a:outerShdw>
          </a:effectLst>
        </p:spPr>
        <p:txBody>
          <a:bodyPr spcFirstLastPara="1" wrap="square" lIns="121900" tIns="121900" rIns="121900" bIns="121900" anchor="ctr" anchorCtr="0">
            <a:noAutofit/>
          </a:bodyPr>
          <a:lstStyle/>
          <a:p>
            <a:endParaRPr sz="2400"/>
          </a:p>
        </p:txBody>
      </p:sp>
      <p:sp>
        <p:nvSpPr>
          <p:cNvPr id="92" name="Google Shape;92;p15"/>
          <p:cNvSpPr/>
          <p:nvPr/>
        </p:nvSpPr>
        <p:spPr>
          <a:xfrm rot="9000757">
            <a:off x="4276576" y="1450177"/>
            <a:ext cx="3586968" cy="3586968"/>
          </a:xfrm>
          <a:prstGeom prst="blockArc">
            <a:avLst>
              <a:gd name="adj1" fmla="val 20184517"/>
              <a:gd name="adj2" fmla="val 3007258"/>
              <a:gd name="adj3" fmla="val 9336"/>
            </a:avLst>
          </a:prstGeom>
          <a:solidFill>
            <a:srgbClr val="249C90"/>
          </a:solidFill>
          <a:ln w="9525" cap="flat" cmpd="sng">
            <a:solidFill>
              <a:srgbClr val="249C90"/>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endParaRPr sz="2400"/>
          </a:p>
        </p:txBody>
      </p:sp>
      <p:sp>
        <p:nvSpPr>
          <p:cNvPr id="93" name="Google Shape;93;p15"/>
          <p:cNvSpPr/>
          <p:nvPr/>
        </p:nvSpPr>
        <p:spPr>
          <a:xfrm rot="-9000757" flipH="1">
            <a:off x="4276704" y="1452211"/>
            <a:ext cx="3586968" cy="3586968"/>
          </a:xfrm>
          <a:prstGeom prst="blockArc">
            <a:avLst>
              <a:gd name="adj1" fmla="val 15738599"/>
              <a:gd name="adj2" fmla="val 20008131"/>
              <a:gd name="adj3" fmla="val 9063"/>
            </a:avLst>
          </a:prstGeom>
          <a:solidFill>
            <a:srgbClr val="155B54"/>
          </a:solidFill>
          <a:ln>
            <a:noFill/>
          </a:ln>
          <a:effectLst>
            <a:outerShdw blurRad="71438" dist="9525" dir="5400000" algn="bl" rotWithShape="0">
              <a:srgbClr val="000000">
                <a:alpha val="40000"/>
              </a:srgbClr>
            </a:outerShdw>
          </a:effectLst>
        </p:spPr>
        <p:txBody>
          <a:bodyPr spcFirstLastPara="1" wrap="square" lIns="121900" tIns="121900" rIns="121900" bIns="121900" anchor="ctr" anchorCtr="0">
            <a:noAutofit/>
          </a:bodyPr>
          <a:lstStyle/>
          <a:p>
            <a:endParaRPr sz="2400"/>
          </a:p>
        </p:txBody>
      </p:sp>
      <p:sp>
        <p:nvSpPr>
          <p:cNvPr id="94" name="Google Shape;94;p15"/>
          <p:cNvSpPr/>
          <p:nvPr/>
        </p:nvSpPr>
        <p:spPr>
          <a:xfrm rot="9240359">
            <a:off x="4284682" y="2476921"/>
            <a:ext cx="484625" cy="484625"/>
          </a:xfrm>
          <a:prstGeom prst="rtTriangle">
            <a:avLst/>
          </a:prstGeom>
          <a:solidFill>
            <a:srgbClr val="249C90"/>
          </a:solidFill>
          <a:ln>
            <a:noFill/>
          </a:ln>
        </p:spPr>
        <p:txBody>
          <a:bodyPr spcFirstLastPara="1" wrap="square" lIns="121900" tIns="121900" rIns="121900" bIns="121900" anchor="ctr" anchorCtr="0">
            <a:noAutofit/>
          </a:bodyPr>
          <a:lstStyle/>
          <a:p>
            <a:endParaRPr sz="2400"/>
          </a:p>
        </p:txBody>
      </p:sp>
      <p:sp>
        <p:nvSpPr>
          <p:cNvPr id="95" name="Google Shape;95;p15"/>
          <p:cNvSpPr/>
          <p:nvPr/>
        </p:nvSpPr>
        <p:spPr>
          <a:xfrm rot="476150">
            <a:off x="6826612" y="4318934"/>
            <a:ext cx="483833" cy="483833"/>
          </a:xfrm>
          <a:prstGeom prst="rtTriangle">
            <a:avLst/>
          </a:prstGeom>
          <a:solidFill>
            <a:srgbClr val="249C90"/>
          </a:solidFill>
          <a:ln>
            <a:noFill/>
          </a:ln>
        </p:spPr>
        <p:txBody>
          <a:bodyPr spcFirstLastPara="1" wrap="square" lIns="121900" tIns="121900" rIns="121900" bIns="121900" anchor="ctr" anchorCtr="0">
            <a:noAutofit/>
          </a:bodyPr>
          <a:lstStyle/>
          <a:p>
            <a:endParaRPr sz="2400"/>
          </a:p>
        </p:txBody>
      </p:sp>
      <p:sp>
        <p:nvSpPr>
          <p:cNvPr id="96" name="Google Shape;96;p15"/>
          <p:cNvSpPr/>
          <p:nvPr/>
        </p:nvSpPr>
        <p:spPr>
          <a:xfrm rot="4857950">
            <a:off x="4871631" y="4318869"/>
            <a:ext cx="484004" cy="484004"/>
          </a:xfrm>
          <a:prstGeom prst="rtTriangle">
            <a:avLst/>
          </a:prstGeom>
          <a:solidFill>
            <a:srgbClr val="155B54"/>
          </a:solidFill>
          <a:ln>
            <a:noFill/>
          </a:ln>
        </p:spPr>
        <p:txBody>
          <a:bodyPr spcFirstLastPara="1" wrap="square" lIns="121900" tIns="121900" rIns="121900" bIns="121900" anchor="ctr" anchorCtr="0">
            <a:noAutofit/>
          </a:bodyPr>
          <a:lstStyle/>
          <a:p>
            <a:endParaRPr sz="2400"/>
          </a:p>
        </p:txBody>
      </p:sp>
      <p:sp>
        <p:nvSpPr>
          <p:cNvPr id="97" name="Google Shape;97;p15"/>
          <p:cNvSpPr/>
          <p:nvPr/>
        </p:nvSpPr>
        <p:spPr>
          <a:xfrm rot="-8100000">
            <a:off x="5843620" y="1369857"/>
            <a:ext cx="484227" cy="484227"/>
          </a:xfrm>
          <a:prstGeom prst="rtTriangle">
            <a:avLst/>
          </a:prstGeom>
          <a:solidFill>
            <a:srgbClr val="83E3D9"/>
          </a:solidFill>
          <a:ln>
            <a:noFill/>
          </a:ln>
        </p:spPr>
        <p:txBody>
          <a:bodyPr spcFirstLastPara="1" wrap="square" lIns="121900" tIns="121900" rIns="121900" bIns="121900" anchor="ctr" anchorCtr="0">
            <a:noAutofit/>
          </a:bodyPr>
          <a:lstStyle/>
          <a:p>
            <a:endParaRPr sz="2400"/>
          </a:p>
        </p:txBody>
      </p:sp>
      <p:sp>
        <p:nvSpPr>
          <p:cNvPr id="2" name="Title 1">
            <a:extLst>
              <a:ext uri="{FF2B5EF4-FFF2-40B4-BE49-F238E27FC236}">
                <a16:creationId xmlns:a16="http://schemas.microsoft.com/office/drawing/2014/main" id="{04959596-284C-4E8E-843F-8045B44ACF5F}"/>
              </a:ext>
            </a:extLst>
          </p:cNvPr>
          <p:cNvSpPr>
            <a:spLocks noGrp="1"/>
          </p:cNvSpPr>
          <p:nvPr>
            <p:ph type="title"/>
          </p:nvPr>
        </p:nvSpPr>
        <p:spPr>
          <a:xfrm>
            <a:off x="236001" y="134874"/>
            <a:ext cx="12469906" cy="687415"/>
          </a:xfrm>
        </p:spPr>
        <p:txBody>
          <a:bodyPr>
            <a:normAutofit fontScale="90000"/>
          </a:bodyPr>
          <a:lstStyle/>
          <a:p>
            <a:pPr marL="0" lvl="0" indent="0" rtl="0">
              <a:lnSpc>
                <a:spcPct val="115000"/>
              </a:lnSpc>
              <a:spcBef>
                <a:spcPts val="0"/>
              </a:spcBef>
              <a:spcAft>
                <a:spcPts val="0"/>
              </a:spcAft>
            </a:pPr>
            <a:r>
              <a:rPr lang="en-US" dirty="0"/>
              <a:t>One Health Systems Strengthening in Countries: Tripartite tools and approaches at the human-animal-environmental interface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7ED6B786-154A-44B5-9E61-E024A3F53C2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65329" y="511444"/>
            <a:ext cx="8632556" cy="5665519"/>
          </a:xfrm>
          <a:prstGeom prst="rect">
            <a:avLst/>
          </a:prstGeom>
        </p:spPr>
      </p:pic>
      <p:sp>
        <p:nvSpPr>
          <p:cNvPr id="8" name="TextBox 7">
            <a:extLst>
              <a:ext uri="{FF2B5EF4-FFF2-40B4-BE49-F238E27FC236}">
                <a16:creationId xmlns:a16="http://schemas.microsoft.com/office/drawing/2014/main" id="{2DE418F8-A839-4509-A7D9-3FD25C98E413}"/>
              </a:ext>
            </a:extLst>
          </p:cNvPr>
          <p:cNvSpPr txBox="1"/>
          <p:nvPr/>
        </p:nvSpPr>
        <p:spPr>
          <a:xfrm>
            <a:off x="933014" y="6176963"/>
            <a:ext cx="9493881" cy="369332"/>
          </a:xfrm>
          <a:prstGeom prst="rect">
            <a:avLst/>
          </a:prstGeom>
          <a:noFill/>
        </p:spPr>
        <p:txBody>
          <a:bodyPr wrap="none" rtlCol="0">
            <a:spAutoFit/>
          </a:bodyPr>
          <a:lstStyle/>
          <a:p>
            <a:r>
              <a:rPr lang="en-US" dirty="0"/>
              <a:t>https://</a:t>
            </a:r>
            <a:r>
              <a:rPr lang="en-US" dirty="0" err="1"/>
              <a:t>rr-africa.oie.int</a:t>
            </a:r>
            <a:r>
              <a:rPr lang="en-US" dirty="0"/>
              <a:t>/</a:t>
            </a:r>
            <a:r>
              <a:rPr lang="en-US" dirty="0" err="1"/>
              <a:t>en</a:t>
            </a:r>
            <a:r>
              <a:rPr lang="en-US" dirty="0"/>
              <a:t>/our-mission/protecting-animal-health-at-the-wildlife-livestock-interface/</a:t>
            </a:r>
          </a:p>
        </p:txBody>
      </p:sp>
    </p:spTree>
    <p:extLst>
      <p:ext uri="{BB962C8B-B14F-4D97-AF65-F5344CB8AC3E}">
        <p14:creationId xmlns:p14="http://schemas.microsoft.com/office/powerpoint/2010/main" val="18526673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91408D17-958B-464D-9EEB-B1B8F5CD3A0C}"/>
              </a:ext>
            </a:extLst>
          </p:cNvPr>
          <p:cNvSpPr>
            <a:spLocks noGrp="1" noChangeArrowheads="1"/>
          </p:cNvSpPr>
          <p:nvPr>
            <p:ph type="title"/>
          </p:nvPr>
        </p:nvSpPr>
        <p:spPr>
          <a:xfrm>
            <a:off x="449721" y="321735"/>
            <a:ext cx="10340199" cy="887620"/>
          </a:xfrm>
        </p:spPr>
        <p:txBody>
          <a:bodyPr>
            <a:normAutofit/>
          </a:bodyPr>
          <a:lstStyle/>
          <a:p>
            <a:r>
              <a:rPr lang="en-US" altLang="en-US" sz="2800" b="1" dirty="0"/>
              <a:t>“</a:t>
            </a:r>
            <a:r>
              <a:rPr lang="en-US" altLang="en-US" sz="2800" b="1" dirty="0">
                <a:latin typeface="ArialMT"/>
              </a:rPr>
              <a:t>Biodiversity for Health and Pandemic Prevention” project</a:t>
            </a:r>
            <a:endParaRPr lang="en-US" altLang="en-US" sz="2800" b="1" dirty="0"/>
          </a:p>
        </p:txBody>
      </p:sp>
      <p:sp>
        <p:nvSpPr>
          <p:cNvPr id="18435" name="Content Placeholder 2">
            <a:extLst>
              <a:ext uri="{FF2B5EF4-FFF2-40B4-BE49-F238E27FC236}">
                <a16:creationId xmlns:a16="http://schemas.microsoft.com/office/drawing/2014/main" id="{DDEBF463-6ED0-4C2D-A422-5C60569B4062}"/>
              </a:ext>
            </a:extLst>
          </p:cNvPr>
          <p:cNvSpPr>
            <a:spLocks noGrp="1" noChangeArrowheads="1"/>
          </p:cNvSpPr>
          <p:nvPr>
            <p:ph idx="1"/>
          </p:nvPr>
        </p:nvSpPr>
        <p:spPr>
          <a:xfrm>
            <a:off x="643468" y="1209355"/>
            <a:ext cx="7465171" cy="5326910"/>
          </a:xfrm>
        </p:spPr>
        <p:txBody>
          <a:bodyPr>
            <a:normAutofit fontScale="92500" lnSpcReduction="20000"/>
          </a:bodyPr>
          <a:lstStyle/>
          <a:p>
            <a:r>
              <a:rPr lang="en-US" altLang="en-US" sz="1800" dirty="0"/>
              <a:t>OIE is member of the consortium of </a:t>
            </a:r>
            <a:r>
              <a:rPr lang="en-US" altLang="en-US" sz="1800" dirty="0">
                <a:ea typeface="DengXian" panose="02010600030101010101" pitchFamily="2" charset="-122"/>
                <a:cs typeface="Arial" panose="020B0604020202020204" pitchFamily="34" charset="0"/>
              </a:rPr>
              <a:t>leading UN agencies, Intergovernmental organizations and civil society groups in the field of environment and health</a:t>
            </a:r>
            <a:r>
              <a:rPr lang="en-US" altLang="en-US" sz="1800" dirty="0"/>
              <a:t> led by UNEP </a:t>
            </a:r>
          </a:p>
          <a:p>
            <a:r>
              <a:rPr lang="en-US" altLang="en-US" sz="1800" dirty="0"/>
              <a:t>The project on funded by </a:t>
            </a:r>
            <a:r>
              <a:rPr lang="en-US" altLang="en-US" sz="1800" dirty="0">
                <a:ea typeface="DengXian" panose="02010600030101010101" pitchFamily="2" charset="-122"/>
              </a:rPr>
              <a:t>Germany’s International Climate Initiative (I</a:t>
            </a:r>
            <a:r>
              <a:rPr lang="en-US" altLang="en-US" sz="1800" dirty="0"/>
              <a:t>KI) with 50 Million USD for 8 Years. </a:t>
            </a:r>
          </a:p>
          <a:p>
            <a:r>
              <a:rPr lang="en-US" altLang="en-US" sz="1800" dirty="0">
                <a:ea typeface="DengXian" panose="02010600030101010101" pitchFamily="2" charset="-122"/>
              </a:rPr>
              <a:t>The Fund brings together leading UN agencies, Intergovernmental organizations and civil society groups in the field of environment and health, namely UNEP, the SCBD, UNDP, WHO, the International Union for Conservation of Nature (IUCN) and the </a:t>
            </a:r>
            <a:r>
              <a:rPr lang="en-US" altLang="en-US" sz="1800" dirty="0" err="1">
                <a:ea typeface="DengXian" panose="02010600030101010101" pitchFamily="2" charset="-122"/>
              </a:rPr>
              <a:t>EcoHealth</a:t>
            </a:r>
            <a:r>
              <a:rPr lang="en-US" altLang="en-US" sz="1800" dirty="0">
                <a:ea typeface="DengXian" panose="02010600030101010101" pitchFamily="2" charset="-122"/>
              </a:rPr>
              <a:t> Alliance. </a:t>
            </a:r>
            <a:endParaRPr lang="en-US" altLang="en-US" sz="1800" dirty="0">
              <a:ea typeface="SimSun" panose="02010600030101010101" pitchFamily="2" charset="-122"/>
            </a:endParaRPr>
          </a:p>
          <a:p>
            <a:r>
              <a:rPr lang="en-US" altLang="en-US" sz="1800" dirty="0"/>
              <a:t>OIE will be a Steering Committee member and proposes to contribute programmatically in </a:t>
            </a:r>
          </a:p>
          <a:p>
            <a:pPr lvl="1"/>
            <a:r>
              <a:rPr lang="en-US" altLang="en-US" sz="1800" dirty="0"/>
              <a:t>Work Area 1: Evidence</a:t>
            </a:r>
          </a:p>
          <a:p>
            <a:pPr lvl="1"/>
            <a:r>
              <a:rPr lang="en-US" altLang="en-US" sz="1800" dirty="0"/>
              <a:t>Work Area 2: Action and Policy</a:t>
            </a:r>
          </a:p>
          <a:p>
            <a:pPr lvl="1"/>
            <a:r>
              <a:rPr lang="en-US" altLang="en-US" sz="1800" dirty="0"/>
              <a:t>Work Area 3: Enabling Conditions</a:t>
            </a:r>
          </a:p>
          <a:p>
            <a:pPr lvl="1"/>
            <a:r>
              <a:rPr lang="en-US" altLang="en-US" sz="1800" dirty="0"/>
              <a:t>Work Area 4: Lasting Collaboration and Governance Structures</a:t>
            </a:r>
          </a:p>
          <a:p>
            <a:r>
              <a:rPr lang="en-GB" altLang="en-US" sz="1800" dirty="0">
                <a:ea typeface="SimSun" panose="02010600030101010101" pitchFamily="2" charset="-122"/>
              </a:rPr>
              <a:t>SBSTTA-24 side event: “Fast-tracking the implementation of One Health approaches for biodiversity and health”, </a:t>
            </a:r>
            <a:r>
              <a:rPr lang="en-GB" altLang="en-US" sz="1800" dirty="0">
                <a:cs typeface="Times New Roman" panose="02020603050405020304" pitchFamily="18" charset="0"/>
              </a:rPr>
              <a:t>15 March in Geneva. </a:t>
            </a:r>
          </a:p>
          <a:p>
            <a:r>
              <a:rPr lang="en-GB" altLang="en-US" sz="1800" dirty="0">
                <a:ea typeface="SimSun" panose="02010600030101010101" pitchFamily="2" charset="-122"/>
              </a:rPr>
              <a:t>The first partners meeting  held in Geneva on 30-31 March 2022. </a:t>
            </a:r>
            <a:endParaRPr lang="en-US" altLang="en-US" sz="1800" dirty="0">
              <a:ea typeface="SimSun" panose="02010600030101010101" pitchFamily="2" charset="-122"/>
            </a:endParaRPr>
          </a:p>
          <a:p>
            <a:endParaRPr lang="en-US" altLang="en-US" sz="1400" dirty="0"/>
          </a:p>
        </p:txBody>
      </p:sp>
      <p:pic>
        <p:nvPicPr>
          <p:cNvPr id="3" name="Picture 2" descr="Diagram&#10;&#10;Description automatically generated">
            <a:extLst>
              <a:ext uri="{FF2B5EF4-FFF2-40B4-BE49-F238E27FC236}">
                <a16:creationId xmlns:a16="http://schemas.microsoft.com/office/drawing/2014/main" id="{E75E5325-40DF-4D57-ABCB-59651B8C9A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24758" y="1419015"/>
            <a:ext cx="3428663" cy="4845843"/>
          </a:xfrm>
          <a:prstGeom prst="rect">
            <a:avLst/>
          </a:prstGeom>
        </p:spPr>
      </p:pic>
    </p:spTree>
    <p:extLst>
      <p:ext uri="{BB962C8B-B14F-4D97-AF65-F5344CB8AC3E}">
        <p14:creationId xmlns:p14="http://schemas.microsoft.com/office/powerpoint/2010/main" val="19884778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1B716-9CD5-4553-9E62-39FF316426B9}"/>
              </a:ext>
            </a:extLst>
          </p:cNvPr>
          <p:cNvSpPr>
            <a:spLocks noGrp="1"/>
          </p:cNvSpPr>
          <p:nvPr>
            <p:ph type="title"/>
          </p:nvPr>
        </p:nvSpPr>
        <p:spPr>
          <a:xfrm>
            <a:off x="677334" y="24809"/>
            <a:ext cx="8835498" cy="1320800"/>
          </a:xfrm>
        </p:spPr>
        <p:txBody>
          <a:bodyPr/>
          <a:lstStyle/>
          <a:p>
            <a:r>
              <a:rPr lang="en-GB" dirty="0"/>
              <a:t>Final messages </a:t>
            </a:r>
          </a:p>
        </p:txBody>
      </p:sp>
      <p:sp>
        <p:nvSpPr>
          <p:cNvPr id="3" name="Content Placeholder 2">
            <a:extLst>
              <a:ext uri="{FF2B5EF4-FFF2-40B4-BE49-F238E27FC236}">
                <a16:creationId xmlns:a16="http://schemas.microsoft.com/office/drawing/2014/main" id="{D1CBF116-9929-40B0-AE6B-D9B6BCA95BBA}"/>
              </a:ext>
            </a:extLst>
          </p:cNvPr>
          <p:cNvSpPr>
            <a:spLocks noGrp="1"/>
          </p:cNvSpPr>
          <p:nvPr>
            <p:ph idx="1"/>
          </p:nvPr>
        </p:nvSpPr>
        <p:spPr>
          <a:xfrm>
            <a:off x="677334" y="1491204"/>
            <a:ext cx="9933960" cy="4757196"/>
          </a:xfrm>
        </p:spPr>
        <p:txBody>
          <a:bodyPr>
            <a:normAutofit/>
          </a:bodyPr>
          <a:lstStyle/>
          <a:p>
            <a:r>
              <a:rPr lang="fr-FR" dirty="0"/>
              <a:t>One Health </a:t>
            </a:r>
            <a:r>
              <a:rPr lang="fr-FR" dirty="0" err="1"/>
              <a:t>Approach</a:t>
            </a:r>
            <a:r>
              <a:rPr lang="fr-FR" dirty="0"/>
              <a:t> </a:t>
            </a:r>
            <a:r>
              <a:rPr lang="fr-FR" dirty="0" err="1"/>
              <a:t>applies</a:t>
            </a:r>
            <a:r>
              <a:rPr lang="fr-FR" dirty="0"/>
              <a:t> to </a:t>
            </a:r>
            <a:r>
              <a:rPr lang="fr-FR" dirty="0" err="1"/>
              <a:t>both</a:t>
            </a:r>
            <a:r>
              <a:rPr lang="fr-FR" dirty="0"/>
              <a:t>: </a:t>
            </a:r>
          </a:p>
          <a:p>
            <a:pPr lvl="1"/>
            <a:r>
              <a:rPr lang="fr-FR" sz="1800" dirty="0"/>
              <a:t>The identification of the </a:t>
            </a:r>
            <a:r>
              <a:rPr lang="fr-FR" sz="1800" dirty="0" err="1"/>
              <a:t>origin</a:t>
            </a:r>
            <a:r>
              <a:rPr lang="fr-FR" sz="1800" dirty="0"/>
              <a:t> of </a:t>
            </a:r>
            <a:r>
              <a:rPr lang="fr-FR" sz="1800" dirty="0" err="1"/>
              <a:t>some</a:t>
            </a:r>
            <a:r>
              <a:rPr lang="fr-FR" sz="1800" dirty="0"/>
              <a:t> </a:t>
            </a:r>
            <a:r>
              <a:rPr lang="fr-FR" sz="1800" dirty="0" err="1"/>
              <a:t>diseases</a:t>
            </a:r>
            <a:endParaRPr lang="fr-FR" sz="1800" dirty="0"/>
          </a:p>
          <a:p>
            <a:pPr lvl="1"/>
            <a:r>
              <a:rPr lang="fr-FR" sz="1800" dirty="0"/>
              <a:t>To the </a:t>
            </a:r>
            <a:r>
              <a:rPr lang="fr-FR" sz="1800" dirty="0" err="1"/>
              <a:t>elabaration</a:t>
            </a:r>
            <a:r>
              <a:rPr lang="fr-FR" sz="1800" dirty="0"/>
              <a:t> of </a:t>
            </a:r>
            <a:r>
              <a:rPr lang="fr-FR" sz="1800" dirty="0" err="1"/>
              <a:t>strategies</a:t>
            </a:r>
            <a:r>
              <a:rPr lang="fr-FR" sz="1800" dirty="0"/>
              <a:t> to </a:t>
            </a:r>
            <a:r>
              <a:rPr lang="fr-FR" sz="1800" dirty="0" err="1"/>
              <a:t>fight</a:t>
            </a:r>
            <a:r>
              <a:rPr lang="fr-FR" sz="1800" dirty="0"/>
              <a:t> a </a:t>
            </a:r>
            <a:r>
              <a:rPr lang="fr-FR" sz="1800" dirty="0" err="1"/>
              <a:t>disease</a:t>
            </a:r>
            <a:r>
              <a:rPr lang="fr-FR" sz="1800" dirty="0"/>
              <a:t> (</a:t>
            </a:r>
            <a:r>
              <a:rPr lang="fr-FR" sz="1800" dirty="0" err="1"/>
              <a:t>prevention</a:t>
            </a:r>
            <a:r>
              <a:rPr lang="fr-FR" sz="1800" dirty="0"/>
              <a:t>, </a:t>
            </a:r>
            <a:r>
              <a:rPr lang="fr-FR" sz="1800" dirty="0" err="1"/>
              <a:t>preparedness</a:t>
            </a:r>
            <a:r>
              <a:rPr lang="fr-FR" sz="1800" dirty="0"/>
              <a:t> and </a:t>
            </a:r>
            <a:r>
              <a:rPr lang="fr-FR" sz="1800" dirty="0" err="1"/>
              <a:t>response</a:t>
            </a:r>
            <a:r>
              <a:rPr lang="fr-FR" sz="1800" dirty="0"/>
              <a:t>)</a:t>
            </a:r>
            <a:endParaRPr lang="en-GB" sz="1800" dirty="0"/>
          </a:p>
          <a:p>
            <a:endParaRPr lang="en-GB" dirty="0"/>
          </a:p>
          <a:p>
            <a:r>
              <a:rPr lang="en-GB" dirty="0"/>
              <a:t>National health emergency systems, whether they target animal health, environmental health or human health are interdependent. ​</a:t>
            </a:r>
          </a:p>
          <a:p>
            <a:endParaRPr lang="en-GB" dirty="0"/>
          </a:p>
          <a:p>
            <a:r>
              <a:rPr lang="en-GB" dirty="0"/>
              <a:t>Therefore, One Health Risk Assessment (OHRR) is needed to equip Risk Assessment skills for health authorities to identify, </a:t>
            </a:r>
            <a:r>
              <a:rPr lang="en-GB" dirty="0" err="1"/>
              <a:t>analyze</a:t>
            </a:r>
            <a:r>
              <a:rPr lang="en-GB" dirty="0"/>
              <a:t>, and evaluate the biological health threat in the context of a health emergency.​</a:t>
            </a:r>
          </a:p>
          <a:p>
            <a:endParaRPr lang="en-GB" dirty="0"/>
          </a:p>
          <a:p>
            <a:r>
              <a:rPr lang="en-GB" dirty="0"/>
              <a:t>Some tools will be presented next by FAO colleagues, especially the “Joint Risk Assessment Operational Tool for conducting the risk assessment”​</a:t>
            </a:r>
          </a:p>
        </p:txBody>
      </p:sp>
      <p:sp>
        <p:nvSpPr>
          <p:cNvPr id="4" name="Slide Number Placeholder 3">
            <a:extLst>
              <a:ext uri="{FF2B5EF4-FFF2-40B4-BE49-F238E27FC236}">
                <a16:creationId xmlns:a16="http://schemas.microsoft.com/office/drawing/2014/main" id="{5F416E05-18FE-4930-B0AB-D44DBDD4AB07}"/>
              </a:ext>
            </a:extLst>
          </p:cNvPr>
          <p:cNvSpPr>
            <a:spLocks noGrp="1"/>
          </p:cNvSpPr>
          <p:nvPr>
            <p:ph type="sldNum" sz="quarter" idx="12"/>
          </p:nvPr>
        </p:nvSpPr>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23972350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F495B7-37CF-45C0-887B-B0EA921C51A5}"/>
              </a:ext>
            </a:extLst>
          </p:cNvPr>
          <p:cNvSpPr>
            <a:spLocks noGrp="1"/>
          </p:cNvSpPr>
          <p:nvPr>
            <p:ph type="title"/>
          </p:nvPr>
        </p:nvSpPr>
        <p:spPr>
          <a:xfrm>
            <a:off x="1857548" y="2512828"/>
            <a:ext cx="8835498" cy="1320800"/>
          </a:xfrm>
        </p:spPr>
        <p:txBody>
          <a:bodyPr/>
          <a:lstStyle/>
          <a:p>
            <a:pPr algn="ctr"/>
            <a:r>
              <a:rPr lang="fr-FR" sz="4800" dirty="0" err="1"/>
              <a:t>Thank</a:t>
            </a:r>
            <a:r>
              <a:rPr lang="fr-FR" sz="4800" dirty="0"/>
              <a:t> </a:t>
            </a:r>
            <a:r>
              <a:rPr lang="fr-FR" sz="4800" dirty="0" err="1"/>
              <a:t>you</a:t>
            </a:r>
            <a:r>
              <a:rPr lang="fr-FR" sz="4800" dirty="0"/>
              <a:t>!</a:t>
            </a:r>
            <a:endParaRPr lang="fr-FR" dirty="0"/>
          </a:p>
        </p:txBody>
      </p:sp>
      <p:sp>
        <p:nvSpPr>
          <p:cNvPr id="4" name="Espace réservé du numéro de diapositive 3">
            <a:extLst>
              <a:ext uri="{FF2B5EF4-FFF2-40B4-BE49-F238E27FC236}">
                <a16:creationId xmlns:a16="http://schemas.microsoft.com/office/drawing/2014/main" id="{CAF4FFAF-95AB-49F1-BAA2-88C4B651BCBF}"/>
              </a:ext>
            </a:extLst>
          </p:cNvPr>
          <p:cNvSpPr>
            <a:spLocks noGrp="1"/>
          </p:cNvSpPr>
          <p:nvPr>
            <p:ph type="sldNum" sz="quarter" idx="12"/>
          </p:nvPr>
        </p:nvSpPr>
        <p:spPr/>
        <p:txBody>
          <a:bodyPr/>
          <a:lstStyle/>
          <a:p>
            <a:fld id="{D57F1E4F-1CFF-5643-939E-217C01CDF565}" type="slidenum">
              <a:rPr lang="en-US" smtClean="0"/>
              <a:pPr/>
              <a:t>25</a:t>
            </a:fld>
            <a:endParaRPr lang="en-US"/>
          </a:p>
        </p:txBody>
      </p:sp>
    </p:spTree>
    <p:extLst>
      <p:ext uri="{BB962C8B-B14F-4D97-AF65-F5344CB8AC3E}">
        <p14:creationId xmlns:p14="http://schemas.microsoft.com/office/powerpoint/2010/main" val="3703132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58233-6D0C-49FC-991D-229C565586B0}"/>
              </a:ext>
            </a:extLst>
          </p:cNvPr>
          <p:cNvSpPr>
            <a:spLocks noGrp="1"/>
          </p:cNvSpPr>
          <p:nvPr>
            <p:ph type="title"/>
          </p:nvPr>
        </p:nvSpPr>
        <p:spPr>
          <a:xfrm>
            <a:off x="794292" y="145606"/>
            <a:ext cx="9039235" cy="1320800"/>
          </a:xfrm>
        </p:spPr>
        <p:txBody>
          <a:bodyPr anchor="ctr">
            <a:normAutofit/>
          </a:bodyPr>
          <a:lstStyle/>
          <a:p>
            <a:r>
              <a:rPr lang="en-US" b="0" i="0">
                <a:effectLst/>
              </a:rPr>
              <a:t>FAO-OIE-WHO Tripartite Alliance at Global level </a:t>
            </a:r>
            <a:endParaRPr lang="en-GB"/>
          </a:p>
        </p:txBody>
      </p:sp>
      <p:pic>
        <p:nvPicPr>
          <p:cNvPr id="2050" name="Picture 2">
            <a:extLst>
              <a:ext uri="{FF2B5EF4-FFF2-40B4-BE49-F238E27FC236}">
                <a16:creationId xmlns:a16="http://schemas.microsoft.com/office/drawing/2014/main" id="{4146ED56-8076-4260-9DAC-89F503A67EF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315287" y="3864673"/>
            <a:ext cx="2501801" cy="2092918"/>
          </a:xfrm>
          <a:prstGeom prst="rect">
            <a:avLst/>
          </a:prstGeom>
          <a:solidFill>
            <a:srgbClr val="FFFFFF"/>
          </a:solidFill>
        </p:spPr>
      </p:pic>
      <p:sp>
        <p:nvSpPr>
          <p:cNvPr id="3" name="Content Placeholder 2">
            <a:extLst>
              <a:ext uri="{FF2B5EF4-FFF2-40B4-BE49-F238E27FC236}">
                <a16:creationId xmlns:a16="http://schemas.microsoft.com/office/drawing/2014/main" id="{D98B8A2B-008A-4604-A6F4-EC9BEDCE1EAF}"/>
              </a:ext>
            </a:extLst>
          </p:cNvPr>
          <p:cNvSpPr>
            <a:spLocks noGrp="1"/>
          </p:cNvSpPr>
          <p:nvPr>
            <p:ph sz="half" idx="2"/>
          </p:nvPr>
        </p:nvSpPr>
        <p:spPr>
          <a:xfrm>
            <a:off x="4366956" y="1586430"/>
            <a:ext cx="5606384" cy="4621931"/>
          </a:xfrm>
        </p:spPr>
        <p:txBody>
          <a:bodyPr>
            <a:normAutofit fontScale="92500"/>
          </a:bodyPr>
          <a:lstStyle/>
          <a:p>
            <a:r>
              <a:rPr lang="en-GB" sz="2800"/>
              <a:t>Three organizations have worked together for many years to prevent, detect, control and eliminate health threats ​</a:t>
            </a:r>
          </a:p>
          <a:p>
            <a:r>
              <a:rPr lang="en-GB" sz="2800"/>
              <a:t>Memorandum of Understanding signed to strengthen long-standing partnership in May 2018​</a:t>
            </a:r>
          </a:p>
          <a:p>
            <a:r>
              <a:rPr lang="en-GB" sz="2800"/>
              <a:t>A formal alliance facilitates putting the ​“One Health” vision into practice​</a:t>
            </a:r>
          </a:p>
          <a:p>
            <a:r>
              <a:rPr lang="en-GB" sz="2800"/>
              <a:t>UNEP joined in Nov 2020</a:t>
            </a:r>
          </a:p>
        </p:txBody>
      </p:sp>
      <p:sp>
        <p:nvSpPr>
          <p:cNvPr id="4" name="Slide Number Placeholder 3">
            <a:extLst>
              <a:ext uri="{FF2B5EF4-FFF2-40B4-BE49-F238E27FC236}">
                <a16:creationId xmlns:a16="http://schemas.microsoft.com/office/drawing/2014/main" id="{81E811A2-301A-41F0-BEA3-4077934C059E}"/>
              </a:ext>
            </a:extLst>
          </p:cNvPr>
          <p:cNvSpPr>
            <a:spLocks noGrp="1"/>
          </p:cNvSpPr>
          <p:nvPr>
            <p:ph type="sldNum" sz="quarter" idx="12"/>
          </p:nvPr>
        </p:nvSpPr>
        <p:spPr>
          <a:xfrm>
            <a:off x="11202161" y="6208362"/>
            <a:ext cx="683339" cy="365125"/>
          </a:xfrm>
        </p:spPr>
        <p:txBody>
          <a:bodyPr anchor="ctr">
            <a:normAutofit/>
          </a:bodyPr>
          <a:lstStyle/>
          <a:p>
            <a:pPr>
              <a:spcAft>
                <a:spcPts val="600"/>
              </a:spcAft>
            </a:pPr>
            <a:fld id="{D57F1E4F-1CFF-5643-939E-217C01CDF565}" type="slidenum">
              <a:rPr lang="en-US" smtClean="0"/>
              <a:pPr>
                <a:spcAft>
                  <a:spcPts val="600"/>
                </a:spcAft>
              </a:pPr>
              <a:t>3</a:t>
            </a:fld>
            <a:endParaRPr lang="en-US"/>
          </a:p>
        </p:txBody>
      </p:sp>
      <p:pic>
        <p:nvPicPr>
          <p:cNvPr id="8" name="Image 7">
            <a:extLst>
              <a:ext uri="{FF2B5EF4-FFF2-40B4-BE49-F238E27FC236}">
                <a16:creationId xmlns:a16="http://schemas.microsoft.com/office/drawing/2014/main" id="{FD05B451-7D08-47F9-9E53-910C24F2170E}"/>
              </a:ext>
            </a:extLst>
          </p:cNvPr>
          <p:cNvPicPr>
            <a:picLocks noChangeAspect="1"/>
          </p:cNvPicPr>
          <p:nvPr/>
        </p:nvPicPr>
        <p:blipFill>
          <a:blip r:embed="rId3"/>
          <a:stretch>
            <a:fillRect/>
          </a:stretch>
        </p:blipFill>
        <p:spPr>
          <a:xfrm>
            <a:off x="1451762" y="1159573"/>
            <a:ext cx="2228850" cy="2705100"/>
          </a:xfrm>
          <a:prstGeom prst="rect">
            <a:avLst/>
          </a:prstGeom>
        </p:spPr>
      </p:pic>
    </p:spTree>
    <p:extLst>
      <p:ext uri="{BB962C8B-B14F-4D97-AF65-F5344CB8AC3E}">
        <p14:creationId xmlns:p14="http://schemas.microsoft.com/office/powerpoint/2010/main" val="98761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843D1-9CF8-4232-8430-F20F381220BA}"/>
              </a:ext>
            </a:extLst>
          </p:cNvPr>
          <p:cNvSpPr>
            <a:spLocks noGrp="1"/>
          </p:cNvSpPr>
          <p:nvPr>
            <p:ph type="title"/>
          </p:nvPr>
        </p:nvSpPr>
        <p:spPr>
          <a:xfrm>
            <a:off x="677333" y="120497"/>
            <a:ext cx="10004909" cy="1320800"/>
          </a:xfrm>
        </p:spPr>
        <p:txBody>
          <a:bodyPr/>
          <a:lstStyle/>
          <a:p>
            <a:r>
              <a:rPr lang="en-US"/>
              <a:t>And now: FAO-OIE-WHO-UNEP Quadripartite Alliance</a:t>
            </a:r>
            <a:endParaRPr lang="en-GB"/>
          </a:p>
        </p:txBody>
      </p:sp>
      <p:sp>
        <p:nvSpPr>
          <p:cNvPr id="4" name="Slide Number Placeholder 3">
            <a:extLst>
              <a:ext uri="{FF2B5EF4-FFF2-40B4-BE49-F238E27FC236}">
                <a16:creationId xmlns:a16="http://schemas.microsoft.com/office/drawing/2014/main" id="{DD1E2FAC-5D20-404F-954F-0163B7C4B130}"/>
              </a:ext>
            </a:extLst>
          </p:cNvPr>
          <p:cNvSpPr>
            <a:spLocks noGrp="1"/>
          </p:cNvSpPr>
          <p:nvPr>
            <p:ph type="sldNum" sz="quarter" idx="12"/>
          </p:nvPr>
        </p:nvSpPr>
        <p:spPr/>
        <p:txBody>
          <a:bodyPr/>
          <a:lstStyle/>
          <a:p>
            <a:fld id="{D57F1E4F-1CFF-5643-939E-217C01CDF565}" type="slidenum">
              <a:rPr lang="en-US" smtClean="0"/>
              <a:pPr/>
              <a:t>4</a:t>
            </a:fld>
            <a:endParaRPr lang="en-US"/>
          </a:p>
        </p:txBody>
      </p:sp>
      <p:pic>
        <p:nvPicPr>
          <p:cNvPr id="3074" name="Picture 2">
            <a:extLst>
              <a:ext uri="{FF2B5EF4-FFF2-40B4-BE49-F238E27FC236}">
                <a16:creationId xmlns:a16="http://schemas.microsoft.com/office/drawing/2014/main" id="{97422305-B98F-45D7-BF8F-C8BA9858F81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13209" y="1711843"/>
            <a:ext cx="3097979" cy="390163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AD0C55F6-CDD5-4916-851A-C39B1118A5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52579" y="1616149"/>
            <a:ext cx="7832922" cy="3997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26623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305395F5-3306-4EF5-B57C-3C99A4FA5874}"/>
              </a:ext>
            </a:extLst>
          </p:cNvPr>
          <p:cNvSpPr>
            <a:spLocks noGrp="1" noChangeArrowheads="1"/>
          </p:cNvSpPr>
          <p:nvPr>
            <p:ph type="title"/>
          </p:nvPr>
        </p:nvSpPr>
        <p:spPr>
          <a:xfrm>
            <a:off x="838200" y="78036"/>
            <a:ext cx="10515600" cy="706029"/>
          </a:xfrm>
        </p:spPr>
        <p:txBody>
          <a:bodyPr anchor="t">
            <a:normAutofit fontScale="90000"/>
          </a:bodyPr>
          <a:lstStyle/>
          <a:p>
            <a:r>
              <a:rPr lang="en-US"/>
              <a:t>A panel to advise and guide on One Health: </a:t>
            </a:r>
            <a:r>
              <a:rPr lang="en-US" altLang="en-US"/>
              <a:t>One Health High Level Expert Panel - OHHLEP</a:t>
            </a:r>
          </a:p>
        </p:txBody>
      </p:sp>
      <p:sp>
        <p:nvSpPr>
          <p:cNvPr id="3" name="Content Placeholder 2">
            <a:extLst>
              <a:ext uri="{FF2B5EF4-FFF2-40B4-BE49-F238E27FC236}">
                <a16:creationId xmlns:a16="http://schemas.microsoft.com/office/drawing/2014/main" id="{83DAFE5E-4D3B-4EEC-802A-AA7F3DF4A82D}"/>
              </a:ext>
            </a:extLst>
          </p:cNvPr>
          <p:cNvSpPr>
            <a:spLocks noGrp="1"/>
          </p:cNvSpPr>
          <p:nvPr>
            <p:ph sz="half" idx="1"/>
          </p:nvPr>
        </p:nvSpPr>
        <p:spPr>
          <a:xfrm>
            <a:off x="605724" y="1252548"/>
            <a:ext cx="5181600" cy="5421721"/>
          </a:xfrm>
        </p:spPr>
        <p:txBody>
          <a:bodyPr>
            <a:normAutofit fontScale="92500" lnSpcReduction="20000"/>
          </a:bodyPr>
          <a:lstStyle/>
          <a:p>
            <a:pPr marL="0" indent="0">
              <a:buNone/>
            </a:pPr>
            <a:r>
              <a:rPr lang="en-US" altLang="en-US" sz="2800" b="1">
                <a:solidFill>
                  <a:schemeClr val="tx1">
                    <a:alpha val="60000"/>
                  </a:schemeClr>
                </a:solidFill>
                <a:cs typeface="Times New Roman" panose="02020603050405020304" pitchFamily="18" charset="0"/>
              </a:rPr>
              <a:t>State of play: </a:t>
            </a:r>
          </a:p>
          <a:p>
            <a:r>
              <a:rPr lang="en-GB" altLang="en-US" sz="2400">
                <a:solidFill>
                  <a:schemeClr val="tx1">
                    <a:alpha val="60000"/>
                  </a:schemeClr>
                </a:solidFill>
                <a:cs typeface="Times New Roman" panose="02020603050405020304" pitchFamily="18" charset="0"/>
              </a:rPr>
              <a:t>Following an agreement at the 2021 Tripartite Annual Executive Meeting, the Tripartite </a:t>
            </a:r>
            <a:r>
              <a:rPr lang="en-GB" altLang="en-US" sz="2400">
                <a:solidFill>
                  <a:schemeClr val="tx1">
                    <a:alpha val="60000"/>
                  </a:schemeClr>
                </a:solidFill>
                <a:latin typeface="Calibri" panose="020F0502020204030204" pitchFamily="34" charset="0"/>
                <a:cs typeface="Calibri" panose="020F0502020204030204" pitchFamily="34" charset="0"/>
              </a:rPr>
              <a:t>organisations</a:t>
            </a:r>
            <a:r>
              <a:rPr lang="en-GB" altLang="en-US" sz="2400">
                <a:solidFill>
                  <a:schemeClr val="tx1">
                    <a:alpha val="60000"/>
                  </a:schemeClr>
                </a:solidFill>
                <a:cs typeface="Times New Roman" panose="02020603050405020304" pitchFamily="18" charset="0"/>
              </a:rPr>
              <a:t> and UNEP, referred hereafter as the Partners, invited experts to serve on a One Health High-Level Expert Panel (OHHLEP). After a joint open call for applicants, the membership of the Panel was finalized in April 2021 with 26 members selected for a two-year term</a:t>
            </a:r>
            <a:r>
              <a:rPr lang="en-US" altLang="en-US" sz="2400">
                <a:solidFill>
                  <a:schemeClr val="tx1">
                    <a:alpha val="60000"/>
                  </a:schemeClr>
                </a:solidFill>
                <a:cs typeface="Times New Roman" panose="02020603050405020304" pitchFamily="18" charset="0"/>
              </a:rPr>
              <a:t>, followed by the first meeting of the Panel on 17-18 May 2021</a:t>
            </a:r>
            <a:r>
              <a:rPr lang="en-US" altLang="en-US">
                <a:solidFill>
                  <a:schemeClr val="tx1">
                    <a:alpha val="60000"/>
                  </a:schemeClr>
                </a:solidFill>
                <a:cs typeface="Times New Roman" panose="02020603050405020304" pitchFamily="18" charset="0"/>
              </a:rPr>
              <a:t> </a:t>
            </a:r>
          </a:p>
          <a:p>
            <a:endParaRPr lang="en-US" altLang="en-US" sz="1400" u="sng">
              <a:solidFill>
                <a:schemeClr val="tx1">
                  <a:alpha val="60000"/>
                </a:schemeClr>
              </a:solidFill>
              <a:latin typeface="+mj-lt"/>
              <a:cs typeface="Times New Roman" panose="02020603050405020304" pitchFamily="18" charset="0"/>
              <a:hlinkClick r:id="rId2"/>
            </a:endParaRPr>
          </a:p>
          <a:p>
            <a:r>
              <a:rPr lang="en-GB" altLang="en-US" sz="1400" u="sng">
                <a:solidFill>
                  <a:schemeClr val="tx1">
                    <a:alpha val="60000"/>
                  </a:schemeClr>
                </a:solidFill>
                <a:latin typeface="+mj-lt"/>
                <a:cs typeface="Calibri" panose="020F0502020204030204" pitchFamily="34" charset="0"/>
                <a:hlinkClick r:id="rId2"/>
              </a:rPr>
              <a:t>One Health High Level Expert Panel (OHHLEP) (who.int)</a:t>
            </a:r>
            <a:endParaRPr lang="en-US" altLang="en-US" sz="1400">
              <a:solidFill>
                <a:schemeClr val="tx1">
                  <a:alpha val="60000"/>
                </a:schemeClr>
              </a:solidFill>
              <a:latin typeface="+mj-lt"/>
              <a:cs typeface="Calibri" panose="020F0502020204030204" pitchFamily="34" charset="0"/>
            </a:endParaRPr>
          </a:p>
          <a:p>
            <a:pPr marL="0" indent="0">
              <a:buNone/>
            </a:pPr>
            <a:endParaRPr lang="en-US" altLang="en-US" sz="2000">
              <a:solidFill>
                <a:schemeClr val="tx1">
                  <a:alpha val="60000"/>
                </a:schemeClr>
              </a:solidFill>
              <a:cs typeface="Times New Roman" panose="02020603050405020304" pitchFamily="18" charset="0"/>
            </a:endParaRPr>
          </a:p>
          <a:p>
            <a:endParaRPr lang="en-US" altLang="en-US" sz="800">
              <a:solidFill>
                <a:schemeClr val="tx1">
                  <a:alpha val="60000"/>
                </a:schemeClr>
              </a:solidFill>
            </a:endParaRPr>
          </a:p>
        </p:txBody>
      </p:sp>
      <p:sp>
        <p:nvSpPr>
          <p:cNvPr id="2" name="Content Placeholder 1">
            <a:extLst>
              <a:ext uri="{FF2B5EF4-FFF2-40B4-BE49-F238E27FC236}">
                <a16:creationId xmlns:a16="http://schemas.microsoft.com/office/drawing/2014/main" id="{49D06C84-CD58-448C-AE11-8FBD4B3316D1}"/>
              </a:ext>
            </a:extLst>
          </p:cNvPr>
          <p:cNvSpPr>
            <a:spLocks noGrp="1"/>
          </p:cNvSpPr>
          <p:nvPr>
            <p:ph sz="half" idx="2"/>
          </p:nvPr>
        </p:nvSpPr>
        <p:spPr>
          <a:xfrm>
            <a:off x="6172200" y="1387066"/>
            <a:ext cx="5181600" cy="5105809"/>
          </a:xfrm>
        </p:spPr>
        <p:txBody>
          <a:bodyPr>
            <a:normAutofit fontScale="92500" lnSpcReduction="20000"/>
          </a:bodyPr>
          <a:lstStyle/>
          <a:p>
            <a:r>
              <a:rPr lang="en-US" altLang="en-US" sz="2600">
                <a:solidFill>
                  <a:schemeClr val="tx1">
                    <a:alpha val="60000"/>
                  </a:schemeClr>
                </a:solidFill>
                <a:cs typeface="Times New Roman" panose="02020603050405020304" pitchFamily="18" charset="0"/>
              </a:rPr>
              <a:t>The</a:t>
            </a:r>
            <a:r>
              <a:rPr lang="en-GB" altLang="en-US" sz="2600">
                <a:solidFill>
                  <a:schemeClr val="tx1">
                    <a:alpha val="60000"/>
                  </a:schemeClr>
                </a:solidFill>
                <a:cs typeface="Times New Roman" panose="02020603050405020304" pitchFamily="18" charset="0"/>
              </a:rPr>
              <a:t> Panel evolved to focus on four key themes (formally four working groups):</a:t>
            </a:r>
          </a:p>
          <a:p>
            <a:pPr lvl="1">
              <a:spcBef>
                <a:spcPct val="0"/>
              </a:spcBef>
              <a:spcAft>
                <a:spcPts val="800"/>
              </a:spcAft>
            </a:pPr>
            <a:r>
              <a:rPr lang="en-US" altLang="en-US" sz="1900">
                <a:solidFill>
                  <a:schemeClr val="tx1">
                    <a:alpha val="60000"/>
                  </a:schemeClr>
                </a:solidFill>
                <a:cs typeface="Times New Roman" panose="02020603050405020304" pitchFamily="18" charset="0"/>
              </a:rPr>
              <a:t>One Health Implementation </a:t>
            </a:r>
          </a:p>
          <a:p>
            <a:pPr lvl="1">
              <a:spcBef>
                <a:spcPct val="0"/>
              </a:spcBef>
              <a:spcAft>
                <a:spcPts val="800"/>
              </a:spcAft>
            </a:pPr>
            <a:r>
              <a:rPr lang="en-GB" altLang="en-US" sz="1900">
                <a:solidFill>
                  <a:schemeClr val="tx1">
                    <a:alpha val="60000"/>
                  </a:schemeClr>
                </a:solidFill>
                <a:cs typeface="Times New Roman" panose="02020603050405020304" pitchFamily="18" charset="0"/>
              </a:rPr>
              <a:t>Developing an inventory of One Health projects/ initiatives</a:t>
            </a:r>
            <a:endParaRPr lang="en-US" altLang="en-US" sz="1900">
              <a:solidFill>
                <a:schemeClr val="tx1">
                  <a:alpha val="60000"/>
                </a:schemeClr>
              </a:solidFill>
              <a:cs typeface="Times New Roman" panose="02020603050405020304" pitchFamily="18" charset="0"/>
            </a:endParaRPr>
          </a:p>
          <a:p>
            <a:pPr lvl="1">
              <a:spcBef>
                <a:spcPct val="0"/>
              </a:spcBef>
              <a:spcAft>
                <a:spcPts val="800"/>
              </a:spcAft>
            </a:pPr>
            <a:r>
              <a:rPr lang="en-GB" altLang="en-US" sz="1900">
                <a:solidFill>
                  <a:schemeClr val="tx1">
                    <a:alpha val="60000"/>
                  </a:schemeClr>
                </a:solidFill>
                <a:cs typeface="Times New Roman" panose="02020603050405020304" pitchFamily="18" charset="0"/>
              </a:rPr>
              <a:t>Proposal for an optimized </a:t>
            </a:r>
            <a:r>
              <a:rPr lang="en-GB" altLang="en-US" sz="1900" b="1">
                <a:solidFill>
                  <a:schemeClr val="tx1">
                    <a:alpha val="60000"/>
                  </a:schemeClr>
                </a:solidFill>
                <a:cs typeface="Times New Roman" panose="02020603050405020304" pitchFamily="18" charset="0"/>
              </a:rPr>
              <a:t>One Health surveillance system. </a:t>
            </a:r>
            <a:endParaRPr lang="en-US" altLang="en-US" sz="1900" b="1">
              <a:solidFill>
                <a:schemeClr val="tx1">
                  <a:alpha val="60000"/>
                </a:schemeClr>
              </a:solidFill>
              <a:cs typeface="Times New Roman" panose="02020603050405020304" pitchFamily="18" charset="0"/>
            </a:endParaRPr>
          </a:p>
          <a:p>
            <a:pPr lvl="1">
              <a:spcBef>
                <a:spcPct val="0"/>
              </a:spcBef>
              <a:spcAft>
                <a:spcPts val="800"/>
              </a:spcAft>
            </a:pPr>
            <a:r>
              <a:rPr lang="en-GB" altLang="en-US" sz="1900">
                <a:solidFill>
                  <a:schemeClr val="tx1">
                    <a:alpha val="60000"/>
                  </a:schemeClr>
                </a:solidFill>
                <a:cs typeface="Times New Roman" panose="02020603050405020304" pitchFamily="18" charset="0"/>
              </a:rPr>
              <a:t>Identification of </a:t>
            </a:r>
            <a:r>
              <a:rPr lang="en-GB" altLang="en-US" sz="1900" b="1">
                <a:solidFill>
                  <a:schemeClr val="tx1">
                    <a:alpha val="60000"/>
                  </a:schemeClr>
                </a:solidFill>
                <a:cs typeface="Times New Roman" panose="02020603050405020304" pitchFamily="18" charset="0"/>
              </a:rPr>
              <a:t>drivers contributing to </a:t>
            </a:r>
            <a:r>
              <a:rPr lang="en-GB" altLang="en-US" sz="1900" b="1" err="1">
                <a:solidFill>
                  <a:schemeClr val="tx1">
                    <a:alpha val="60000"/>
                  </a:schemeClr>
                </a:solidFill>
                <a:cs typeface="Times New Roman" panose="02020603050405020304" pitchFamily="18" charset="0"/>
              </a:rPr>
              <a:t>spillover</a:t>
            </a:r>
            <a:r>
              <a:rPr lang="en-GB" altLang="en-US" sz="1900" b="1">
                <a:solidFill>
                  <a:schemeClr val="tx1">
                    <a:alpha val="60000"/>
                  </a:schemeClr>
                </a:solidFill>
                <a:cs typeface="Times New Roman" panose="02020603050405020304" pitchFamily="18" charset="0"/>
              </a:rPr>
              <a:t> </a:t>
            </a:r>
            <a:r>
              <a:rPr lang="en-GB" altLang="en-US" sz="1900">
                <a:solidFill>
                  <a:schemeClr val="tx1">
                    <a:alpha val="60000"/>
                  </a:schemeClr>
                </a:solidFill>
                <a:cs typeface="Times New Roman" panose="02020603050405020304" pitchFamily="18" charset="0"/>
              </a:rPr>
              <a:t>and subsequent spread of zoonotic diseases, and development of a risk management framework</a:t>
            </a:r>
            <a:endParaRPr lang="en-US" altLang="en-US" sz="1900">
              <a:solidFill>
                <a:schemeClr val="tx1">
                  <a:alpha val="60000"/>
                </a:schemeClr>
              </a:solidFill>
              <a:cs typeface="Times New Roman" panose="02020603050405020304" pitchFamily="18" charset="0"/>
            </a:endParaRPr>
          </a:p>
          <a:p>
            <a:r>
              <a:rPr lang="en-GB" altLang="en-US" sz="2600">
                <a:solidFill>
                  <a:schemeClr val="tx1">
                    <a:alpha val="60000"/>
                  </a:schemeClr>
                </a:solidFill>
                <a:cs typeface="Times New Roman" panose="02020603050405020304" pitchFamily="18" charset="0"/>
              </a:rPr>
              <a:t>A key first deliverable of OHHLEP was the development of a new Health, an overarching and comprehensive </a:t>
            </a:r>
            <a:r>
              <a:rPr lang="en-GB" altLang="en-US" sz="2600" b="1">
                <a:solidFill>
                  <a:schemeClr val="tx1">
                    <a:alpha val="60000"/>
                  </a:schemeClr>
                </a:solidFill>
                <a:cs typeface="Times New Roman" panose="02020603050405020304" pitchFamily="18" charset="0"/>
              </a:rPr>
              <a:t>One Health definition</a:t>
            </a:r>
            <a:endParaRPr lang="en-US" altLang="en-US" sz="2600" b="1">
              <a:solidFill>
                <a:schemeClr val="tx1">
                  <a:alpha val="60000"/>
                </a:schemeClr>
              </a:solidFill>
              <a:cs typeface="Times New Roman" panose="02020603050405020304" pitchFamily="18" charset="0"/>
            </a:endParaRPr>
          </a:p>
          <a:p>
            <a:pPr marL="0" indent="0">
              <a:buNone/>
            </a:pPr>
            <a:endParaRPr lang="en-GB" altLang="en-US" sz="2000">
              <a:solidFill>
                <a:schemeClr val="tx1">
                  <a:alpha val="60000"/>
                </a:schemeClr>
              </a:solidFill>
              <a:cs typeface="Calibri" panose="020F0502020204030204" pitchFamily="34" charset="0"/>
            </a:endParaRPr>
          </a:p>
        </p:txBody>
      </p:sp>
    </p:spTree>
    <p:extLst>
      <p:ext uri="{BB962C8B-B14F-4D97-AF65-F5344CB8AC3E}">
        <p14:creationId xmlns:p14="http://schemas.microsoft.com/office/powerpoint/2010/main" val="1538535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890A8-1C2A-40BD-B2DB-D14EB2BB5C0E}"/>
              </a:ext>
            </a:extLst>
          </p:cNvPr>
          <p:cNvSpPr>
            <a:spLocks noGrp="1"/>
          </p:cNvSpPr>
          <p:nvPr>
            <p:ph type="title"/>
          </p:nvPr>
        </p:nvSpPr>
        <p:spPr>
          <a:xfrm>
            <a:off x="677334" y="90762"/>
            <a:ext cx="9577620" cy="1320800"/>
          </a:xfrm>
        </p:spPr>
        <p:txBody>
          <a:bodyPr anchor="ctr">
            <a:normAutofit/>
          </a:bodyPr>
          <a:lstStyle/>
          <a:p>
            <a:r>
              <a:rPr lang="en-GB" dirty="0"/>
              <a:t>The One Health definition developed by the OHHLEP states (1 December 2021):</a:t>
            </a:r>
          </a:p>
        </p:txBody>
      </p:sp>
      <p:sp>
        <p:nvSpPr>
          <p:cNvPr id="3" name="Content Placeholder 2">
            <a:extLst>
              <a:ext uri="{FF2B5EF4-FFF2-40B4-BE49-F238E27FC236}">
                <a16:creationId xmlns:a16="http://schemas.microsoft.com/office/drawing/2014/main" id="{D13A8E28-D1A9-40EE-B492-AA7D9D47793A}"/>
              </a:ext>
            </a:extLst>
          </p:cNvPr>
          <p:cNvSpPr>
            <a:spLocks noGrp="1"/>
          </p:cNvSpPr>
          <p:nvPr>
            <p:ph sz="half" idx="1"/>
          </p:nvPr>
        </p:nvSpPr>
        <p:spPr>
          <a:xfrm>
            <a:off x="677334" y="1930400"/>
            <a:ext cx="4553885" cy="4184649"/>
          </a:xfrm>
        </p:spPr>
        <p:txBody>
          <a:bodyPr>
            <a:normAutofit lnSpcReduction="10000"/>
          </a:bodyPr>
          <a:lstStyle/>
          <a:p>
            <a:pPr>
              <a:lnSpc>
                <a:spcPct val="90000"/>
              </a:lnSpc>
            </a:pPr>
            <a:r>
              <a:rPr lang="en-GB"/>
              <a:t>One Health is an </a:t>
            </a:r>
            <a:r>
              <a:rPr lang="en-GB" b="1"/>
              <a:t>integrated</a:t>
            </a:r>
            <a:r>
              <a:rPr lang="en-GB"/>
              <a:t>, </a:t>
            </a:r>
            <a:r>
              <a:rPr lang="en-GB" b="1"/>
              <a:t>unifying approach </a:t>
            </a:r>
            <a:r>
              <a:rPr lang="en-GB"/>
              <a:t>that aims to sustainably balance and optimize the health of people, animals and ecosystems.​</a:t>
            </a:r>
          </a:p>
          <a:p>
            <a:pPr>
              <a:lnSpc>
                <a:spcPct val="90000"/>
              </a:lnSpc>
            </a:pPr>
            <a:r>
              <a:rPr lang="en-GB"/>
              <a:t>It recognizes the health of humans, domestic and wild animals, plants, and the wider environment (including ecosystems) are </a:t>
            </a:r>
            <a:r>
              <a:rPr lang="en-GB" b="1"/>
              <a:t>closely linked and inter-dependent</a:t>
            </a:r>
            <a:r>
              <a:rPr lang="en-GB"/>
              <a:t>.​</a:t>
            </a:r>
          </a:p>
          <a:p>
            <a:pPr>
              <a:lnSpc>
                <a:spcPct val="90000"/>
              </a:lnSpc>
            </a:pPr>
            <a:r>
              <a:rPr lang="en-GB"/>
              <a:t>The approach mobilizes </a:t>
            </a:r>
            <a:r>
              <a:rPr lang="en-GB" b="1"/>
              <a:t>multiple sectors</a:t>
            </a:r>
            <a:r>
              <a:rPr lang="en-GB"/>
              <a:t>, </a:t>
            </a:r>
            <a:r>
              <a:rPr lang="en-GB" b="1"/>
              <a:t>disciplines and communities </a:t>
            </a:r>
            <a:r>
              <a:rPr lang="en-GB"/>
              <a:t>at varying levels of </a:t>
            </a:r>
            <a:r>
              <a:rPr lang="en-GB" b="1"/>
              <a:t>society</a:t>
            </a:r>
            <a:r>
              <a:rPr lang="en-GB"/>
              <a:t> to work together to foster well-being and tackle threats to health and ecosystems, while addressing the collective need for </a:t>
            </a:r>
            <a:r>
              <a:rPr lang="en-GB" b="1"/>
              <a:t>clean water, energy and air, safe and nutritious food, </a:t>
            </a:r>
            <a:r>
              <a:rPr lang="en-GB"/>
              <a:t>taking action on </a:t>
            </a:r>
            <a:r>
              <a:rPr lang="en-GB" b="1"/>
              <a:t>climate change</a:t>
            </a:r>
            <a:r>
              <a:rPr lang="en-GB"/>
              <a:t>, and contributing to </a:t>
            </a:r>
            <a:r>
              <a:rPr lang="en-GB" b="1"/>
              <a:t>sustainable</a:t>
            </a:r>
            <a:r>
              <a:rPr lang="en-GB"/>
              <a:t> development.​</a:t>
            </a:r>
          </a:p>
        </p:txBody>
      </p:sp>
      <p:pic>
        <p:nvPicPr>
          <p:cNvPr id="5122" name="Picture 2" descr="Diagram&#10;&#10;Description automatically generated">
            <a:extLst>
              <a:ext uri="{FF2B5EF4-FFF2-40B4-BE49-F238E27FC236}">
                <a16:creationId xmlns:a16="http://schemas.microsoft.com/office/drawing/2014/main" id="{B0C30F2F-6DC2-4BCD-ACA1-7177C65F3E3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383725" y="1562985"/>
            <a:ext cx="6720384" cy="4184649"/>
          </a:xfrm>
          <a:prstGeom prst="rect">
            <a:avLst/>
          </a:prstGeom>
          <a:solidFill>
            <a:srgbClr val="FFFFFF"/>
          </a:solidFill>
        </p:spPr>
      </p:pic>
      <p:sp>
        <p:nvSpPr>
          <p:cNvPr id="4" name="Slide Number Placeholder 3">
            <a:extLst>
              <a:ext uri="{FF2B5EF4-FFF2-40B4-BE49-F238E27FC236}">
                <a16:creationId xmlns:a16="http://schemas.microsoft.com/office/drawing/2014/main" id="{1DF80766-AFAB-4464-8FEB-E35F7FA801C8}"/>
              </a:ext>
            </a:extLst>
          </p:cNvPr>
          <p:cNvSpPr>
            <a:spLocks noGrp="1"/>
          </p:cNvSpPr>
          <p:nvPr>
            <p:ph type="sldNum" sz="quarter" idx="12"/>
          </p:nvPr>
        </p:nvSpPr>
        <p:spPr>
          <a:xfrm>
            <a:off x="11202161" y="6208362"/>
            <a:ext cx="683339" cy="365125"/>
          </a:xfrm>
        </p:spPr>
        <p:txBody>
          <a:bodyPr anchor="ctr">
            <a:normAutofit/>
          </a:bodyPr>
          <a:lstStyle/>
          <a:p>
            <a:pPr>
              <a:spcAft>
                <a:spcPts val="600"/>
              </a:spcAft>
            </a:pPr>
            <a:fld id="{D57F1E4F-1CFF-5643-939E-217C01CDF565}" type="slidenum">
              <a:rPr lang="en-US" smtClean="0"/>
              <a:pPr>
                <a:spcAft>
                  <a:spcPts val="600"/>
                </a:spcAft>
              </a:pPr>
              <a:t>6</a:t>
            </a:fld>
            <a:endParaRPr lang="en-US"/>
          </a:p>
        </p:txBody>
      </p:sp>
    </p:spTree>
    <p:extLst>
      <p:ext uri="{BB962C8B-B14F-4D97-AF65-F5344CB8AC3E}">
        <p14:creationId xmlns:p14="http://schemas.microsoft.com/office/powerpoint/2010/main" val="2537086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04B27F6C-5414-44C2-91FC-763AF3B8DEE5}"/>
              </a:ext>
            </a:extLst>
          </p:cNvPr>
          <p:cNvSpPr>
            <a:spLocks noGrp="1" noChangeArrowheads="1"/>
          </p:cNvSpPr>
          <p:nvPr>
            <p:ph type="title"/>
          </p:nvPr>
        </p:nvSpPr>
        <p:spPr>
          <a:xfrm>
            <a:off x="643467" y="321735"/>
            <a:ext cx="8705632" cy="918100"/>
          </a:xfrm>
        </p:spPr>
        <p:txBody>
          <a:bodyPr vert="horz" lIns="91440" tIns="45720" rIns="91440" bIns="45720" rtlCol="0" anchor="ctr">
            <a:normAutofit fontScale="90000"/>
          </a:bodyPr>
          <a:lstStyle/>
          <a:p>
            <a:r>
              <a:rPr lang="en-GB"/>
              <a:t>A Global guidance on OH: </a:t>
            </a:r>
            <a:r>
              <a:rPr lang="en-US" altLang="en-US"/>
              <a:t>One Health Joint Plan of Action – OH JPA (2022-2026)</a:t>
            </a:r>
          </a:p>
        </p:txBody>
      </p:sp>
      <p:pic>
        <p:nvPicPr>
          <p:cNvPr id="7" name="Picture 3">
            <a:extLst>
              <a:ext uri="{FF2B5EF4-FFF2-40B4-BE49-F238E27FC236}">
                <a16:creationId xmlns:a16="http://schemas.microsoft.com/office/drawing/2014/main" id="{4D62BFA6-C5AB-47D1-B1D7-CA6A54D939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5659" t="11783" r="17776" b="4617"/>
          <a:stretch>
            <a:fillRect/>
          </a:stretch>
        </p:blipFill>
        <p:spPr bwMode="auto">
          <a:xfrm>
            <a:off x="7028121" y="967564"/>
            <a:ext cx="4874609" cy="54013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Content Placeholder 10">
            <a:extLst>
              <a:ext uri="{FF2B5EF4-FFF2-40B4-BE49-F238E27FC236}">
                <a16:creationId xmlns:a16="http://schemas.microsoft.com/office/drawing/2014/main" id="{FFC51A2B-E57B-4F4A-AC06-690C83F1CDC6}"/>
              </a:ext>
            </a:extLst>
          </p:cNvPr>
          <p:cNvPicPr>
            <a:picLocks noGrp="1" noChangeAspect="1"/>
          </p:cNvPicPr>
          <p:nvPr>
            <p:ph sz="half" idx="1"/>
          </p:nvPr>
        </p:nvPicPr>
        <p:blipFill>
          <a:blip r:embed="rId4" cstate="print">
            <a:extLst>
              <a:ext uri="{28A0092B-C50C-407E-A947-70E740481C1C}">
                <a14:useLocalDpi xmlns:a14="http://schemas.microsoft.com/office/drawing/2010/main" val="0"/>
              </a:ext>
            </a:extLst>
          </a:blip>
          <a:stretch>
            <a:fillRect/>
          </a:stretch>
        </p:blipFill>
        <p:spPr>
          <a:xfrm>
            <a:off x="289271" y="1686006"/>
            <a:ext cx="6650724" cy="3672803"/>
          </a:xfrm>
          <a:prstGeom prst="rect">
            <a:avLst/>
          </a:prstGeom>
        </p:spPr>
      </p:pic>
    </p:spTree>
    <p:extLst>
      <p:ext uri="{BB962C8B-B14F-4D97-AF65-F5344CB8AC3E}">
        <p14:creationId xmlns:p14="http://schemas.microsoft.com/office/powerpoint/2010/main" val="3540769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7A491-F93A-4AF9-B7A9-FCD394664EE9}"/>
              </a:ext>
            </a:extLst>
          </p:cNvPr>
          <p:cNvSpPr>
            <a:spLocks noGrp="1"/>
          </p:cNvSpPr>
          <p:nvPr>
            <p:ph type="title"/>
          </p:nvPr>
        </p:nvSpPr>
        <p:spPr>
          <a:xfrm>
            <a:off x="751381" y="75365"/>
            <a:ext cx="8668033" cy="1320800"/>
          </a:xfrm>
        </p:spPr>
        <p:txBody>
          <a:bodyPr/>
          <a:lstStyle/>
          <a:p>
            <a:r>
              <a:rPr lang="en-GB"/>
              <a:t>A Regional declination: Regional Tripartite to Regional Quadripartite to support countries</a:t>
            </a:r>
          </a:p>
        </p:txBody>
      </p:sp>
      <p:sp>
        <p:nvSpPr>
          <p:cNvPr id="4" name="Content Placeholder 3">
            <a:extLst>
              <a:ext uri="{FF2B5EF4-FFF2-40B4-BE49-F238E27FC236}">
                <a16:creationId xmlns:a16="http://schemas.microsoft.com/office/drawing/2014/main" id="{B44401DF-46A5-4091-ABF7-9DB45B15BE63}"/>
              </a:ext>
            </a:extLst>
          </p:cNvPr>
          <p:cNvSpPr>
            <a:spLocks noGrp="1"/>
          </p:cNvSpPr>
          <p:nvPr>
            <p:ph sz="half" idx="2"/>
          </p:nvPr>
        </p:nvSpPr>
        <p:spPr>
          <a:xfrm>
            <a:off x="5827382" y="1554583"/>
            <a:ext cx="4255396" cy="4467729"/>
          </a:xfrm>
        </p:spPr>
        <p:txBody>
          <a:bodyPr>
            <a:normAutofit lnSpcReduction="10000"/>
          </a:bodyPr>
          <a:lstStyle/>
          <a:p>
            <a:r>
              <a:rPr lang="en-GB" sz="2000"/>
              <a:t>To strengthen multi-sectoral collaboration in Asia Pacific Region – since 2010​</a:t>
            </a:r>
          </a:p>
          <a:p>
            <a:r>
              <a:rPr lang="en-GB" sz="2000"/>
              <a:t>Comprises regional offices of</a:t>
            </a:r>
            <a:r>
              <a:rPr lang="fr-FR" sz="2000"/>
              <a:t>:</a:t>
            </a:r>
            <a:r>
              <a:rPr lang="en-GB" sz="2000"/>
              <a:t> ​</a:t>
            </a:r>
          </a:p>
          <a:p>
            <a:pPr lvl="1"/>
            <a:r>
              <a:rPr lang="en-GB" sz="1800"/>
              <a:t>OIE – RRAP, SRR SEA​</a:t>
            </a:r>
          </a:p>
          <a:p>
            <a:pPr lvl="1"/>
            <a:r>
              <a:rPr lang="en-GB" sz="1800"/>
              <a:t>FAO – RAP​</a:t>
            </a:r>
          </a:p>
          <a:p>
            <a:pPr lvl="1"/>
            <a:r>
              <a:rPr lang="en-GB" sz="1800"/>
              <a:t>WHO – SEARO, WPRO​</a:t>
            </a:r>
          </a:p>
          <a:p>
            <a:pPr lvl="1"/>
            <a:r>
              <a:rPr lang="en-GB" sz="1800"/>
              <a:t>UNEP</a:t>
            </a:r>
          </a:p>
          <a:p>
            <a:r>
              <a:rPr lang="en-GB" sz="2000"/>
              <a:t>Secretariat moved to OIE – July 2020​</a:t>
            </a:r>
          </a:p>
          <a:p>
            <a:r>
              <a:rPr lang="en-GB" sz="2000"/>
              <a:t>Areas of working – Rabies, AMR, Influenza and extended to zoonoses, food safety, wildlife​</a:t>
            </a:r>
          </a:p>
        </p:txBody>
      </p:sp>
      <p:sp>
        <p:nvSpPr>
          <p:cNvPr id="5" name="Slide Number Placeholder 4">
            <a:extLst>
              <a:ext uri="{FF2B5EF4-FFF2-40B4-BE49-F238E27FC236}">
                <a16:creationId xmlns:a16="http://schemas.microsoft.com/office/drawing/2014/main" id="{BC787B85-A9DA-4BA8-8852-0D601FD01343}"/>
              </a:ext>
            </a:extLst>
          </p:cNvPr>
          <p:cNvSpPr>
            <a:spLocks noGrp="1"/>
          </p:cNvSpPr>
          <p:nvPr>
            <p:ph type="sldNum" sz="quarter" idx="12"/>
          </p:nvPr>
        </p:nvSpPr>
        <p:spPr/>
        <p:txBody>
          <a:bodyPr/>
          <a:lstStyle/>
          <a:p>
            <a:fld id="{AF13FE66-1F11-4FF9-AA17-F5DF8DD136A1}" type="slidenum">
              <a:rPr lang="en-GB" smtClean="0"/>
              <a:pPr/>
              <a:t>8</a:t>
            </a:fld>
            <a:endParaRPr lang="en-GB"/>
          </a:p>
        </p:txBody>
      </p:sp>
      <p:pic>
        <p:nvPicPr>
          <p:cNvPr id="7170" name="Picture 2">
            <a:extLst>
              <a:ext uri="{FF2B5EF4-FFF2-40B4-BE49-F238E27FC236}">
                <a16:creationId xmlns:a16="http://schemas.microsoft.com/office/drawing/2014/main" id="{777C990C-40E5-4A17-BC86-90CACF44D8D4}"/>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902336" y="1554583"/>
            <a:ext cx="4183062" cy="1874417"/>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a:extLst>
              <a:ext uri="{FF2B5EF4-FFF2-40B4-BE49-F238E27FC236}">
                <a16:creationId xmlns:a16="http://schemas.microsoft.com/office/drawing/2014/main" id="{1FEE86F9-C7EA-44F5-92B7-A2538BAA96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0623" y="3745837"/>
            <a:ext cx="4219575" cy="2276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45825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574ADCC2-5DBF-4F35-99AB-778109DAC808}"/>
              </a:ext>
            </a:extLst>
          </p:cNvPr>
          <p:cNvSpPr>
            <a:spLocks noGrp="1"/>
          </p:cNvSpPr>
          <p:nvPr>
            <p:ph type="sldNum" sz="quarter" idx="12"/>
          </p:nvPr>
        </p:nvSpPr>
        <p:spPr/>
        <p:txBody>
          <a:bodyPr/>
          <a:lstStyle/>
          <a:p>
            <a:fld id="{AF13FE66-1F11-4FF9-AA17-F5DF8DD136A1}" type="slidenum">
              <a:rPr lang="en-GB" smtClean="0"/>
              <a:pPr/>
              <a:t>9</a:t>
            </a:fld>
            <a:endParaRPr lang="en-GB"/>
          </a:p>
        </p:txBody>
      </p:sp>
      <p:pic>
        <p:nvPicPr>
          <p:cNvPr id="6" name="Picture 2">
            <a:extLst>
              <a:ext uri="{FF2B5EF4-FFF2-40B4-BE49-F238E27FC236}">
                <a16:creationId xmlns:a16="http://schemas.microsoft.com/office/drawing/2014/main" id="{D759A326-7B31-44BC-997B-51074ADDD08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203769" y="1257301"/>
            <a:ext cx="10524827" cy="4835156"/>
          </a:xfrm>
          <a:prstGeom prst="rect">
            <a:avLst/>
          </a:prstGeom>
          <a:solidFill>
            <a:srgbClr val="FFFFFF"/>
          </a:solidFill>
        </p:spPr>
      </p:pic>
      <p:sp>
        <p:nvSpPr>
          <p:cNvPr id="7" name="Title 1">
            <a:extLst>
              <a:ext uri="{FF2B5EF4-FFF2-40B4-BE49-F238E27FC236}">
                <a16:creationId xmlns:a16="http://schemas.microsoft.com/office/drawing/2014/main" id="{0A0A0995-177B-417E-ABAA-97E979256E53}"/>
              </a:ext>
            </a:extLst>
          </p:cNvPr>
          <p:cNvSpPr txBox="1">
            <a:spLocks/>
          </p:cNvSpPr>
          <p:nvPr/>
        </p:nvSpPr>
        <p:spPr>
          <a:xfrm>
            <a:off x="677334" y="85725"/>
            <a:ext cx="10524827" cy="13208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0" i="0" kern="1200">
                <a:solidFill>
                  <a:schemeClr val="accent2">
                    <a:lumMod val="75000"/>
                  </a:schemeClr>
                </a:solidFill>
                <a:latin typeface="Calibri Light" panose="020F0302020204030204" pitchFamily="34" charset="0"/>
                <a:ea typeface="+mj-ea"/>
                <a:cs typeface="Calibri Light" panose="020F03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dirty="0"/>
              <a:t>One challenge : how to work all together? </a:t>
            </a:r>
          </a:p>
        </p:txBody>
      </p:sp>
    </p:spTree>
    <p:extLst>
      <p:ext uri="{BB962C8B-B14F-4D97-AF65-F5344CB8AC3E}">
        <p14:creationId xmlns:p14="http://schemas.microsoft.com/office/powerpoint/2010/main" val="342151739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2019 Tripartite Meeting PPT Template.potx [Read-Only]" id="{3737BF33-DE6B-4E79-88A3-62BDF77EFCF7}" vid="{F65B0F6E-2DD3-451B-8648-64B0E56CAE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2019 Tripartite Meeting PPT Template</Template>
  <TotalTime>0</TotalTime>
  <Words>1569</Words>
  <Application>Microsoft Office PowerPoint</Application>
  <PresentationFormat>Grand écran</PresentationFormat>
  <Paragraphs>137</Paragraphs>
  <Slides>25</Slides>
  <Notes>6</Notes>
  <HiddenSlides>1</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25</vt:i4>
      </vt:variant>
    </vt:vector>
  </HeadingPairs>
  <TitlesOfParts>
    <vt:vector size="34" baseType="lpstr">
      <vt:lpstr>Arial</vt:lpstr>
      <vt:lpstr>ArialMT</vt:lpstr>
      <vt:lpstr>Calibri</vt:lpstr>
      <vt:lpstr>Calibri Light</vt:lpstr>
      <vt:lpstr>Roboto</vt:lpstr>
      <vt:lpstr>Segoe UI</vt:lpstr>
      <vt:lpstr>Trebuchet MS</vt:lpstr>
      <vt:lpstr>Wingdings 3</vt:lpstr>
      <vt:lpstr>Facet</vt:lpstr>
      <vt:lpstr>Présentation PowerPoint</vt:lpstr>
      <vt:lpstr>One Health Approach: not a new concept  ​</vt:lpstr>
      <vt:lpstr>FAO-OIE-WHO Tripartite Alliance at Global level </vt:lpstr>
      <vt:lpstr>And now: FAO-OIE-WHO-UNEP Quadripartite Alliance</vt:lpstr>
      <vt:lpstr>A panel to advise and guide on One Health: One Health High Level Expert Panel - OHHLEP</vt:lpstr>
      <vt:lpstr>The One Health definition developed by the OHHLEP states (1 December 2021):</vt:lpstr>
      <vt:lpstr>A Global guidance on OH: One Health Joint Plan of Action – OH JPA (2022-2026)</vt:lpstr>
      <vt:lpstr>A Regional declination: Regional Tripartite to Regional Quadripartite to support countries</vt:lpstr>
      <vt:lpstr>Présentation PowerPoint</vt:lpstr>
      <vt:lpstr>One Health Approach and public health emergencies: why is it important? </vt:lpstr>
      <vt:lpstr>EID and Zoonoses: facts not well known </vt:lpstr>
      <vt:lpstr>Few examples:  a lot of viruses but not only</vt:lpstr>
      <vt:lpstr>Before the COVID-19 on-going pandemic: already major outbreaks, epidemics and pandemics occurred</vt:lpstr>
      <vt:lpstr>Présentation PowerPoint</vt:lpstr>
      <vt:lpstr>One Health Approach: during a on-going public health event</vt:lpstr>
      <vt:lpstr>How can phase of action reduce the impact?</vt:lpstr>
      <vt:lpstr>Example: COVID-19</vt:lpstr>
      <vt:lpstr>One Health Approach: during peace time</vt:lpstr>
      <vt:lpstr>Prevention works</vt:lpstr>
      <vt:lpstr> Emergencies Preparedness  </vt:lpstr>
      <vt:lpstr>One Health Systems Strengthening in Countries: Tripartite tools and approaches at the human-animal-environmental interface</vt:lpstr>
      <vt:lpstr>Présentation PowerPoint</vt:lpstr>
      <vt:lpstr>“Biodiversity for Health and Pandemic Prevention” project</vt:lpstr>
      <vt:lpstr>Final messages </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AMR actions in the region since September 2017</dc:title>
  <dc:creator>David Sutherland</dc:creator>
  <cp:lastModifiedBy>André Furco</cp:lastModifiedBy>
  <cp:revision>2</cp:revision>
  <dcterms:created xsi:type="dcterms:W3CDTF">2019-03-25T08:32:07Z</dcterms:created>
  <dcterms:modified xsi:type="dcterms:W3CDTF">2022-04-20T17:27:19Z</dcterms:modified>
</cp:coreProperties>
</file>